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5" r:id="rId7"/>
    <p:sldId id="266" r:id="rId8"/>
    <p:sldId id="267" r:id="rId9"/>
    <p:sldId id="262" r:id="rId10"/>
    <p:sldId id="263" r:id="rId11"/>
    <p:sldId id="264"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1488"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95855" units="1/cm"/>
          <inkml:channelProperty channel="T" name="resolution" value="1" units="1/dev"/>
        </inkml:channelProperties>
      </inkml:inkSource>
      <inkml:timestamp xml:id="ts0" timeString="2020-10-07T05:38:06.025"/>
    </inkml:context>
    <inkml:brush xml:id="br0">
      <inkml:brushProperty name="width" value="0.05292" units="cm"/>
      <inkml:brushProperty name="height" value="0.05292" units="cm"/>
      <inkml:brushProperty name="color" value="#FF0000"/>
    </inkml:brush>
  </inkml:definitions>
  <inkml:trace contextRef="#ctx0" brushRef="#br0">14711 8890 0,'-18'0'31,"36"0"328,-1 0-343,1 0-16,17 0 16,1 0-1,-1 0 32,-17 0-47,-1 0 31,1 0-15,-1 0 0,19 0-1,17 0 1,-18 0 0,0 0-1,-17 0-15,0 0 16,-1 0-1,1 0 1,-1 0 15,1 0-15,0 0 0,17 0-1,0 0 1,-17 0 15,0 0-15</inkml:trace>
  <inkml:trace contextRef="#ctx0" brushRef="#br0" timeOffset="2043.13">15540 8502 0,'17'0'15,"1"0"-15,35 0 16,106 0 15,-106 0-15,-18 0 0,0 0-1,-17 0 16,0 0-15,-1 0 47</inkml:trace>
  <inkml:trace contextRef="#ctx0" brushRef="#br0" timeOffset="3057.69">15857 8326 0,'18'0'78,"0"0"-62,70 52 0,-18 1 15,-34-35-15,-19-18-1,-17 18 16,18-18 1,-18 17 15,0 1-32,0 0 1,0-1-1,-18 1 1,-17 17 0,0 18-1,17-18-15</inkml:trace>
  <inkml:trace contextRef="#ctx0" brushRef="#br0" timeOffset="4778.02">16404 8273 0,'35'0'78,"1"0"-63,17-18-15,17 0 16,36-17-16,-35 17 16,17-17-16,-35 18 15,0-19-15,0 19 32,-36 17-17,1 0 16,-1 0 1</inkml:trace>
  <inkml:trace contextRef="#ctx0" brushRef="#br0" timeOffset="6214.23">16863 8202 0,'0'18'62,"0"-1"-46,0 1-16,0 0 15,0-1 1,0 1-16,0 0 16,0-1-16,0 1 31,0-1 0,0 1-15,0 0 31,0-1-47,0 1 31,0 0-16,0-1 17,0 1 93,0 0-125,0-1 15,0 36 1,0-35 0,0-1-1,0 1 16,0 0 16</inkml:trace>
  <inkml:trace contextRef="#ctx0" brushRef="#br0" timeOffset="7774">17127 8537 0,'0'-17'406,"18"-1"-374,0 18-17,17 0 48,-35 18-16,-18-18 15</inkml:trace>
  <inkml:trace contextRef="#ctx0" brushRef="#br0" timeOffset="9411.14">17886 8061 0,'-18'0'94,"1"0"-94,-1 0 16,0 0-16,1 0 15,-1 0-15,0 0 16,1 0-1,-19 0 32,19 0-31,-1 0-16,-35 0 31,36 0-31,-1 0 16,0 0-1,1 0 32,17 18 63,0-1-95,0 1-15,0 35 16,0 53 0,0-36-1,0 1 16,0-36-15,0 0 0,0-17-16,0 17 15,0 36 1,0-18 0,0 17-1,0-34 1,0-19 15,0 1-15</inkml:trace>
  <inkml:trace contextRef="#ctx0" brushRef="#br0" timeOffset="10386">17586 8520 0,'0'0'0,"53"0"15,17 0 1,1 0-16,-53 0 16,17-18-16,0 18 31,-17 0 0,-1 0-15,1 0 15</inkml:trace>
  <inkml:trace contextRef="#ctx0" brushRef="#br0" timeOffset="15148.02">18292 8590 0,'0'0'0,"17"0"0,1 18 47,-1-18-31,-17 17-1,0 19 1,0-19 0,0 1-1,0 0 1,0-1 0,0 1-1,0 0 1,0-1-1,0 1 48,0-1-32,0 1-15,0-53 78,0 0-79,0 17 1,0 0-16,18-17 15,17-18 1,-17 18 0,0-1-1,-1 1 1,1 35 0,-18-17 15</inkml:trace>
  <inkml:trace contextRef="#ctx0" brushRef="#br0" timeOffset="16752.78">18715 8696 0,'0'0'16,"17"0"-1,1 18-15,0-18 16,-1 0 0,1 0-1,0 0 1,-1 0-1,1 0 17,0 0-17,-1 0 1,1-18 15,0 0-15,-18 1-16,0-1 15,0 0 1,0 1 0,0-1-1,0 0 1,0 1 0,-18 17-1,0 0 1,1 0 15,-19 0-31,19 0 16,-19 0 15,19 17-15,-1 1-1,0-18 1,18 18-1,0-1 1,0 19 0,-17-19-1,17 36 1,0-17 0,0 16-1,0-16 1,0-1 15,0-17-31,0 17 16,17-35-1,19 18 1,-1-18 0,0 0-1,1 0 1,17 0-1,-36 0 1,1 0 0</inkml:trace>
  <inkml:trace contextRef="#ctx0" brushRef="#br0" timeOffset="18589.93">19350 8643 0,'0'-18'16,"0"1"0,-18 17 62,1 0-47,-1 0-15,0 0 15,1 0-16,-1 0 17,0 17-17,1 36 1,-1-17 0,0-1-1,18 18 1,0 0-1,0 0 1,0-18 0,0-17-1,0-1 32,36-17-31,17 0-1,0 0 1,-18 0 0,0-17-1,18-19 1,-53 1 0,18 0-16,-18-36 15,0 1 1,0-19-1,0 54 1,0 17 0,0-17-1,0 53 95,17 35-110,-17-18 15,18 106 1,0 18 0,-1 0-1,-17-36 1,18 1-1,-18-107-15,0 36 16,0 18 0,0-36-1,0-17 17,18-18 77,-1-18-93,1 0-1,-1-17-15,19-18 16,-19 0-1,1 36 1,0-1 0</inkml:trace>
  <inkml:trace contextRef="#ctx0" brushRef="#br0" timeOffset="38660.96">3933 15240 0,'0'0'0,"0"-18"47,0 36 125,0 17-172,0 1 15,0 16-15,0 195 47,0-141-31,0 0 0,0-71-1,0 1 1,0-19-1,0 1 1,0 0 31,18-36 78,0 18-109,-18-18-16,0 1 15,17-1 1,1 0-1,-18 1 1,18 17 0,-1-18-1,1 18 1,-18-18 0,18 18-1,-1 0 1,1 0-1,17 0 1,0 0 15,-17 36-31,17 34 32,-17 36-17,-18-71 1,0-17-1,0 17 1,0-17 0,0 0 15,0-1 0</inkml:trace>
  <inkml:trace contextRef="#ctx0" brushRef="#br0" timeOffset="40219.01">4322 15928 0,'0'-18'31,"17"18"110,18 0-110,-17 0-31,0 0 16,-1 0-16,36 0 16,-17 0 15,-1 18-16,-18 0 1,1-1 0,-18 18-1,0-17 1,0 0 0,0 17-1,0-17 32,18-18 62,-1-18-77,-17 0-17,18-17 1,-18 0 0,0-36-1,0 54 1,0-36-1,0 17-15,-18 36 16,1-52 0,-1 34-1,18 0 1,-18 18 0,1 0 15,-1-17-16,1-1 1,-1 0 15,0 18-15,1 0 15,-1 0 0,0 0 1</inkml:trace>
  <inkml:trace contextRef="#ctx0" brushRef="#br0" timeOffset="41071.68">5133 15840 0,'18'0'125,"-1"0"-110,18 0 1,54 0 15,-36 0-15,-36 0-1,19 0 1</inkml:trace>
  <inkml:trace contextRef="#ctx0" brushRef="#br0" timeOffset="41962.21">5203 15981 0,'-17'0'63,"34"0"109,1 0-172,0 0 15,35 0 1,0 0 0,-18 0-1,-17 0 1,-1 0-1,1 0 17,-1 0 15</inkml:trace>
  <inkml:trace contextRef="#ctx0" brushRef="#br0" timeOffset="43800.6">6085 15169 0,'0'36'187,"0"-19"-187,0 19 0,0-1 16,0 106 15,0 18 0,0-89-15,0-34 0,0 17-1,0-1 1,0-16-1,0-19 17,0 1-32,0 0 47,0-36 156,0 0-172,0 1-31,18-1 31,0 18 16,-18-18-31,35 18-1,-35-17 1,18 17 15,-1 0 0,1 0 1,0 0-17,-18 17-15,17 1 16,1 17 15,17 36-15,-35-18-1,0-36 1,0 1 0,0 0-1</inkml:trace>
  <inkml:trace contextRef="#ctx0" brushRef="#br0" timeOffset="45265.86">6438 15822 0,'0'-18'78,"0"1"32,18 17-48,17 0-62,-17 0 16,-1 0-1,19 0 1,-19 17 0,19 19-1,-19-1 1,-17 0 0,0-17-16,0 0 15,0 17 16,0-18-15,18-17 109,-1 0-94,1 0-31,-18-17 16,0-18 0,0-1-1,0-52 1,0 18-1,0-36 1,0 53 0,-18 17-1,1 19 1,-36-1 15,35 1-31,1-1 16,-19 0-1,1 18 1,0-17 0,0 17-1,17 0 17,0 0-32</inkml:trace>
  <inkml:trace contextRef="#ctx0" brushRef="#br0" timeOffset="47211.25">7056 16104 0,'0'-17'78,"0"-1"-46,0 0-17,0 1 16,-18-1-31,0 0 32,1 1-17,-1-1 32,0 18-16,1 0-31,-1 0 16,0 0 0,1 0-1,-1 0 17,1 0-1,-1 0 0,18 18-15,-35-1-1,35 19 1,0-19-16,-18 19 31,18-19-15,0 1-1,0 0 1,0-1 0,0 1-1,0-1 1,0 1 0,18-18-1,-1 0 1,1 0-1,17 18 17,-17-18-17,-1 0 1,1 0 0,0 0-1,-1 0 1,1 0-1,0 0 1,-1 0 0,-17-18-1,18 18 1,0-18 0,-18 1-1,0-1 32,0 1-31,0-1-1,0 0 17,0 1-17</inkml:trace>
  <inkml:trace contextRef="#ctx0" brushRef="#br0" timeOffset="48537.97">7426 15593 0,'0'0'0,"18"0"16,-18-18 15,0 0 1,0-17-17,0 18 32,0-1 16,0 53 30,0 0-61,0-17-32,0 35 15,0 18 1,0-18-16,0-1 15,0 37 17,0-54-32,0-17 31,0-1 0</inkml:trace>
  <inkml:trace contextRef="#ctx0" brushRef="#br0" timeOffset="49460.52">7197 15752 0,'17'0'125,"19"0"-125,122 0 32,-122 0-17,34 0-15,54 0 16,-71 0 0,-18 0-1,-18 0 1,1 0 15,0 0 16</inkml:trace>
  <inkml:trace contextRef="#ctx0" brushRef="#br0" timeOffset="53923.7">8484 15487 0,'0'0'15,"0"35"-15,0 0 16,0 18-16,0-17 0,0 105 31,0-18 0,0-105-15,0 0 0,0-1 30</inkml:trace>
  <inkml:trace contextRef="#ctx0" brushRef="#br0" timeOffset="54690.75">8184 16069 0,'0'0'0,"89"0"0,16 0 15,548-88 17,-71 17-1,-405 54-15,-142 17-1,-18 0 1</inkml:trace>
  <inkml:trace contextRef="#ctx0" brushRef="#br0" timeOffset="55988.36">8872 16387 0,'18'0'78,"0"0"-78,17 0 16,-17-18-16,-1 0 15,18 1-15,18 17 31,-17 0 1,-19 0-17,-17 35-15,0-17 16,0 34 0,-17 19-1,-1-18 1,-17-18-1,-1-17 1,1 17 0,-18 0-1,18-17 17,17 0-32,1-18 46,34 0 17,513-36 46,-513 36-93,1 0 0</inkml:trace>
  <inkml:trace contextRef="#ctx0" brushRef="#br0" timeOffset="57816.11">9490 15628 0,'0'18'79,"0"-1"-64,0 1 1,0 0 15,0-1-31,0-34 78,0-1-62,0 0-16,0-35 15,0 0 1,0 18 15,0 18-15,0-1 0,0 0-1,0 1 1,17 17-1,19 0 1,-19 0 0,36 53-1,18 52 1,-36-52 0,0 0-1,-35-35 1,18 0-1,0-1 17,-18 1-17,0-53 79,0-1-78,0 19-16,0-19 15,17-17 1,-17 18 0,35-35-1,-17 34 1,17 19-1,1-19 17,-1 19-32,18 17 31,-35 0-15,-1 0-16,18 0 15,1 0 1,-19 35-1,36 36 1,-35-1 0,0 1-1,17-1 1,-35-34 0,0-19 30</inkml:trace>
  <inkml:trace contextRef="#ctx0" brushRef="#br0" timeOffset="59253.9">10407 15540 0,'0'0'0,"0"-18"47,18 18 141,17 35-173,-35-17-15,17 0 16,-17 17-16,18 0 16,0-17-16,17 53 31,-35-54-16,0 1 17,18-18 61,-1 0-61,1 0-17,-18-18-15,18-17 16,-1 17 0,1-17-1,-18 0 1,0-18-1,0 35 1,18 0 0,-18 1 31,17-1-32,-17 1 16,0-1 16,0 0-15</inkml:trace>
  <inkml:trace contextRef="#ctx0" brushRef="#br0" timeOffset="61677.77">10724 14746 0,'0'35'109,"0"1"-93,0-19 0,0 36-1,0-35 16,0-1 1,0-34 358,0-1-343,18 18 47,0 0-94,17 0 16,18 0 15,-35 0 0,-1 0-15,1 0 15,-18 18-31,0-1 16,0 1-1,0 17 1,0 1-1,0-19 1,0 1 0,0 0-1,0-1 17,-88 54 93,70-71-125,0 17 31,36-17 219,35 0-219,0 0-31,-18 0 0,18 0 16,18 0-16,-54 0 15,36 0-15,-18 0 16,1 0 0,-19-17-1,1 17 16</inkml:trace>
</inkml:ink>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9" name="Rectangle 8"/>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Oval 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866440" y="2226503"/>
            <a:ext cx="5917679" cy="2550877"/>
          </a:xfrm>
        </p:spPr>
        <p:txBody>
          <a:bodyPr anchor="b"/>
          <a:lstStyle>
            <a:lvl1pPr>
              <a:defRPr sz="4800"/>
            </a:lvl1pPr>
          </a:lstStyle>
          <a:p>
            <a:r>
              <a:rPr lang="en-US"/>
              <a:t>Click to edit Master title style</a:t>
            </a:r>
            <a:endParaRPr lang="en-US" dirty="0"/>
          </a:p>
        </p:txBody>
      </p:sp>
      <p:sp>
        <p:nvSpPr>
          <p:cNvPr id="3" name="Subtitle 2"/>
          <p:cNvSpPr>
            <a:spLocks noGrp="1"/>
          </p:cNvSpPr>
          <p:nvPr>
            <p:ph type="subTitle" idx="1"/>
          </p:nvPr>
        </p:nvSpPr>
        <p:spPr>
          <a:xfrm>
            <a:off x="866440" y="4777380"/>
            <a:ext cx="5917679"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7498080" y="1828800"/>
            <a:ext cx="990599" cy="228659"/>
          </a:xfrm>
        </p:spPr>
        <p:txBody>
          <a:bodyPr anchor="t"/>
          <a:lstStyle>
            <a:lvl1pPr algn="l">
              <a:defRPr b="0" i="0">
                <a:solidFill>
                  <a:schemeClr val="bg1">
                    <a:alpha val="60000"/>
                  </a:schemeClr>
                </a:solidFill>
              </a:defRPr>
            </a:lvl1pPr>
          </a:lstStyle>
          <a:p>
            <a:fld id="{1D8BD707-D9CF-40AE-B4C6-C98DA3205C09}" type="datetimeFigureOut">
              <a:rPr lang="en-US" smtClean="0"/>
              <a:pPr/>
              <a:t>6/3/2021</a:t>
            </a:fld>
            <a:endParaRPr lang="en-US"/>
          </a:p>
        </p:txBody>
      </p:sp>
      <p:sp>
        <p:nvSpPr>
          <p:cNvPr id="5" name="Footer Placeholder 4"/>
          <p:cNvSpPr>
            <a:spLocks noGrp="1"/>
          </p:cNvSpPr>
          <p:nvPr>
            <p:ph type="ftr" sz="quarter" idx="11"/>
          </p:nvPr>
        </p:nvSpPr>
        <p:spPr bwMode="gray">
          <a:xfrm rot="5400000">
            <a:off x="6236208" y="3264408"/>
            <a:ext cx="3859795" cy="228660"/>
          </a:xfrm>
        </p:spPr>
        <p:txBody>
          <a:bodyPr/>
          <a:lstStyle>
            <a:lvl1pPr>
              <a:defRPr b="0" i="0">
                <a:solidFill>
                  <a:schemeClr val="bg1">
                    <a:alpha val="60000"/>
                  </a:schemeClr>
                </a:solidFill>
              </a:defRPr>
            </a:lvl1pPr>
          </a:lstStyle>
          <a:p>
            <a:endParaRPr lang="en-US"/>
          </a:p>
        </p:txBody>
      </p:sp>
      <p:sp>
        <p:nvSpPr>
          <p:cNvPr id="11" name="Rectangle 10"/>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174085159"/>
      </p:ext>
    </p:extLst>
  </p:cSld>
  <p:clrMapOvr>
    <a:masterClrMapping/>
  </p:clrMapOvr>
  <p:transition spd="med">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Rectangle 15"/>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1" y="4961454"/>
            <a:ext cx="642200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866440" y="5528192"/>
            <a:ext cx="6422004"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6/3/2021</a:t>
            </a:fld>
            <a:endParaRPr lang="en-US"/>
          </a:p>
        </p:txBody>
      </p:sp>
      <p:sp>
        <p:nvSpPr>
          <p:cNvPr id="6" name="Footer Placeholder 5"/>
          <p:cNvSpPr>
            <a:spLocks noGrp="1"/>
          </p:cNvSpPr>
          <p:nvPr>
            <p:ph type="ftr" sz="quarter" idx="11"/>
          </p:nvPr>
        </p:nvSpPr>
        <p:spPr/>
        <p:txBody>
          <a:bodyPr/>
          <a:lstStyle/>
          <a:p>
            <a:endParaRPr lang="en-US"/>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736001376"/>
      </p:ext>
    </p:extLst>
  </p:cSld>
  <p:clrMapOvr>
    <a:masterClrMapping/>
  </p:clrMapOvr>
  <p:transition spd="med">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Rectangle 8"/>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927100"/>
            <a:ext cx="6422005" cy="1692720"/>
          </a:xfrm>
        </p:spPr>
        <p:txBody>
          <a:bodyPr/>
          <a:lstStyle>
            <a:lvl1pPr>
              <a:defRPr sz="3600"/>
            </a:lvl1pPr>
          </a:lstStyle>
          <a:p>
            <a:r>
              <a:rPr lang="en-US"/>
              <a:t>Click to edit Master title style</a:t>
            </a:r>
            <a:endParaRPr lang="en-US" dirty="0"/>
          </a:p>
        </p:txBody>
      </p:sp>
      <p:sp>
        <p:nvSpPr>
          <p:cNvPr id="13" name="Text Placeholder 3"/>
          <p:cNvSpPr>
            <a:spLocks noGrp="1"/>
          </p:cNvSpPr>
          <p:nvPr>
            <p:ph type="body" sz="half" idx="2"/>
          </p:nvPr>
        </p:nvSpPr>
        <p:spPr>
          <a:xfrm>
            <a:off x="866440" y="3488023"/>
            <a:ext cx="6422005" cy="253685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6/3/2021</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814283881"/>
      </p:ext>
    </p:extLst>
  </p:cSld>
  <p:clrMapOvr>
    <a:masterClrMapping/>
  </p:clrMapOvr>
  <p:transition spd="med">
    <p:pull/>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10"/>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4"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3" name="TextBox 22"/>
          <p:cNvSpPr txBox="1"/>
          <p:nvPr/>
        </p:nvSpPr>
        <p:spPr bwMode="gray">
          <a:xfrm>
            <a:off x="647430" y="651690"/>
            <a:ext cx="601591"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14" name="TextBox 13"/>
          <p:cNvSpPr txBox="1"/>
          <p:nvPr/>
        </p:nvSpPr>
        <p:spPr bwMode="gray">
          <a:xfrm>
            <a:off x="7069418" y="2900292"/>
            <a:ext cx="619063"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128060" y="927099"/>
            <a:ext cx="6160385" cy="2882179"/>
          </a:xfrm>
        </p:spPr>
        <p:txBody>
          <a:bodyPr anchor="ctr"/>
          <a:lstStyle>
            <a:lvl1pPr>
              <a:defRPr sz="3600"/>
            </a:lvl1pPr>
          </a:lstStyle>
          <a:p>
            <a:r>
              <a:rPr lang="en-US"/>
              <a:t>Click to edit Master title style</a:t>
            </a:r>
            <a:endParaRPr lang="en-US" dirty="0"/>
          </a:p>
        </p:txBody>
      </p:sp>
      <p:sp>
        <p:nvSpPr>
          <p:cNvPr id="17" name="Text Placeholder 3"/>
          <p:cNvSpPr>
            <a:spLocks noGrp="1"/>
          </p:cNvSpPr>
          <p:nvPr>
            <p:ph type="body" sz="half" idx="13"/>
          </p:nvPr>
        </p:nvSpPr>
        <p:spPr bwMode="gray">
          <a:xfrm>
            <a:off x="1387278" y="3809278"/>
            <a:ext cx="5646143" cy="333113"/>
          </a:xfrm>
        </p:spPr>
        <p:txBody>
          <a:bodyPr>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6" name="Text Placeholder 3"/>
          <p:cNvSpPr>
            <a:spLocks noGrp="1"/>
          </p:cNvSpPr>
          <p:nvPr>
            <p:ph type="body" sz="half" idx="2"/>
          </p:nvPr>
        </p:nvSpPr>
        <p:spPr>
          <a:xfrm>
            <a:off x="866440" y="5000816"/>
            <a:ext cx="6343673" cy="1010619"/>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6/3/2021</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673516875"/>
      </p:ext>
    </p:extLst>
  </p:cSld>
  <p:clrMapOvr>
    <a:masterClrMapping/>
  </p:clrMapOvr>
  <p:transition spd="med">
    <p:pull/>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1588" y="0"/>
            <a:ext cx="9145588" cy="6860798"/>
            <a:chOff x="-1588" y="0"/>
            <a:chExt cx="9145588" cy="6860798"/>
          </a:xfrm>
        </p:grpSpPr>
        <p:sp>
          <p:nvSpPr>
            <p:cNvPr id="10" name="Rectangle 9"/>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2057400"/>
            <a:ext cx="6422005" cy="20955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1" y="5024908"/>
            <a:ext cx="6422004" cy="994891"/>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6/3/2021</a:t>
            </a:fld>
            <a:endParaRPr lang="en-US"/>
          </a:p>
        </p:txBody>
      </p:sp>
      <p:sp>
        <p:nvSpPr>
          <p:cNvPr id="5" name="Footer Placeholder 4"/>
          <p:cNvSpPr>
            <a:spLocks noGrp="1"/>
          </p:cNvSpPr>
          <p:nvPr>
            <p:ph type="ftr" sz="quarter" idx="11"/>
          </p:nvPr>
        </p:nvSpPr>
        <p:spPr/>
        <p:txBody>
          <a:bodyPr/>
          <a:lstStyle/>
          <a:p>
            <a:endParaRPr lang="en-US"/>
          </a:p>
        </p:txBody>
      </p:sp>
      <p:sp>
        <p:nvSpPr>
          <p:cNvPr id="7" name="Rectangle 6"/>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838754015"/>
      </p:ext>
    </p:extLst>
  </p:cSld>
  <p:clrMapOvr>
    <a:masterClrMapping/>
  </p:clrMapOvr>
  <p:transition spd="med">
    <p:pull/>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423593" cy="709864"/>
          </a:xfrm>
        </p:spPr>
        <p:txBody>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66440" y="2489200"/>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2" name="Text Placeholder 3"/>
          <p:cNvSpPr>
            <a:spLocks noGrp="1"/>
          </p:cNvSpPr>
          <p:nvPr>
            <p:ph type="body" sz="half" idx="15"/>
          </p:nvPr>
        </p:nvSpPr>
        <p:spPr>
          <a:xfrm>
            <a:off x="866440" y="3147164"/>
            <a:ext cx="2313432"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405614"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Text Placeholder 3"/>
          <p:cNvSpPr>
            <a:spLocks noGrp="1"/>
          </p:cNvSpPr>
          <p:nvPr>
            <p:ph type="body" sz="half" idx="16"/>
          </p:nvPr>
        </p:nvSpPr>
        <p:spPr>
          <a:xfrm>
            <a:off x="3408471" y="3147164"/>
            <a:ext cx="2318918"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958642"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4" name="Text Placeholder 3"/>
          <p:cNvSpPr>
            <a:spLocks noGrp="1"/>
          </p:cNvSpPr>
          <p:nvPr>
            <p:ph type="body" sz="half" idx="17"/>
          </p:nvPr>
        </p:nvSpPr>
        <p:spPr>
          <a:xfrm>
            <a:off x="5960935" y="3147164"/>
            <a:ext cx="2316625"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294530"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D8BD707-D9CF-40AE-B4C6-C98DA3205C09}" type="datetimeFigureOut">
              <a:rPr lang="en-US" smtClean="0"/>
              <a:pPr/>
              <a:t>6/3/2021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980098343"/>
      </p:ext>
    </p:extLst>
  </p:cSld>
  <p:clrMapOvr>
    <a:masterClrMapping/>
  </p:clrMapOvr>
  <p:transition spd="med">
    <p:pull/>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345260" cy="709864"/>
          </a:xfrm>
        </p:spPr>
        <p:txBody>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66440" y="4179596"/>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2" name="Picture Placeholder 2"/>
          <p:cNvSpPr>
            <a:spLocks noGrp="1" noChangeAspect="1"/>
          </p:cNvSpPr>
          <p:nvPr>
            <p:ph type="pic" idx="15"/>
          </p:nvPr>
        </p:nvSpPr>
        <p:spPr>
          <a:xfrm>
            <a:off x="1019055"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8"/>
          </p:nvPr>
        </p:nvSpPr>
        <p:spPr>
          <a:xfrm>
            <a:off x="866439" y="4837558"/>
            <a:ext cx="2313432"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411125" y="4179595"/>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8" name="Picture Placeholder 2"/>
          <p:cNvSpPr>
            <a:spLocks noGrp="1" noChangeAspect="1"/>
          </p:cNvSpPr>
          <p:nvPr>
            <p:ph type="pic" idx="21"/>
          </p:nvPr>
        </p:nvSpPr>
        <p:spPr>
          <a:xfrm>
            <a:off x="3553189"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411125" y="484820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958642" y="4179596"/>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9" name="Picture Placeholder 2"/>
          <p:cNvSpPr>
            <a:spLocks noGrp="1" noChangeAspect="1"/>
          </p:cNvSpPr>
          <p:nvPr>
            <p:ph type="pic" idx="22"/>
          </p:nvPr>
        </p:nvSpPr>
        <p:spPr>
          <a:xfrm>
            <a:off x="6108641"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58642" y="483755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0" name="Straight Connector 39"/>
          <p:cNvCxnSpPr/>
          <p:nvPr/>
        </p:nvCxnSpPr>
        <p:spPr>
          <a:xfrm>
            <a:off x="3290019"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D8BD707-D9CF-40AE-B4C6-C98DA3205C09}" type="datetimeFigureOut">
              <a:rPr lang="en-US" smtClean="0"/>
              <a:pPr/>
              <a:t>6/3/2021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10227212"/>
      </p:ext>
    </p:extLst>
  </p:cSld>
  <p:clrMapOvr>
    <a:masterClrMapping/>
  </p:clrMapOvr>
  <p:transition spd="med">
    <p:pull/>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621301" y="6387910"/>
            <a:ext cx="990599" cy="228659"/>
          </a:xfrm>
        </p:spPr>
        <p:txBody>
          <a:bodyPr/>
          <a:lstStyle/>
          <a:p>
            <a:fld id="{1D8BD707-D9CF-40AE-B4C6-C98DA3205C09}" type="datetimeFigureOut">
              <a:rPr lang="en-US" smtClean="0"/>
              <a:pPr/>
              <a:t>6/3/2021</a:t>
            </a:fld>
            <a:endParaRPr lang="en-US"/>
          </a:p>
        </p:txBody>
      </p:sp>
      <p:sp>
        <p:nvSpPr>
          <p:cNvPr id="5" name="Footer Placeholder 4"/>
          <p:cNvSpPr>
            <a:spLocks noGrp="1"/>
          </p:cNvSpPr>
          <p:nvPr>
            <p:ph type="ftr" sz="quarter" idx="11"/>
          </p:nvPr>
        </p:nvSpPr>
        <p:spPr>
          <a:xfrm>
            <a:off x="516133" y="6387910"/>
            <a:ext cx="3859795" cy="228660"/>
          </a:xfrm>
        </p:spPr>
        <p:txBody>
          <a:bodyPr/>
          <a:lstStyle/>
          <a:p>
            <a:endParaRPr lang="en-US"/>
          </a:p>
        </p:txBody>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494573166"/>
      </p:ext>
    </p:extLst>
  </p:cSld>
  <p:clrMapOvr>
    <a:masterClrMapping/>
  </p:clrMapOvr>
  <p:transition spd="med">
    <p:pull/>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1588" y="0"/>
            <a:ext cx="9120420" cy="6860798"/>
            <a:chOff x="-1588" y="0"/>
            <a:chExt cx="9120420" cy="6860798"/>
          </a:xfrm>
        </p:grpSpPr>
        <p:sp>
          <p:nvSpPr>
            <p:cNvPr id="11" name="Rectangle 10"/>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sp>
        <p:nvSpPr>
          <p:cNvPr id="17" name="Rectangle 16"/>
          <p:cNvSpPr/>
          <p:nvPr/>
        </p:nvSpPr>
        <p:spPr>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 name="Vertical Title 1"/>
          <p:cNvSpPr>
            <a:spLocks noGrp="1"/>
          </p:cNvSpPr>
          <p:nvPr>
            <p:ph type="title" orient="vert"/>
          </p:nvPr>
        </p:nvSpPr>
        <p:spPr>
          <a:xfrm>
            <a:off x="6174928" y="1447799"/>
            <a:ext cx="1113516" cy="4572001"/>
          </a:xfrm>
        </p:spPr>
        <p:txBody>
          <a:bodyPr vert="eaVert" anchor="ctr"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866738" y="1447799"/>
            <a:ext cx="4416936" cy="45720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6/3/2021</a:t>
            </a:fld>
            <a:endParaRPr lang="en-US"/>
          </a:p>
        </p:txBody>
      </p:sp>
      <p:sp>
        <p:nvSpPr>
          <p:cNvPr id="5" name="Footer Placeholder 4"/>
          <p:cNvSpPr>
            <a:spLocks noGrp="1"/>
          </p:cNvSpPr>
          <p:nvPr>
            <p:ph type="ftr" sz="quarter" idx="11"/>
          </p:nvPr>
        </p:nvSpPr>
        <p:spPr>
          <a:xfrm>
            <a:off x="538546" y="6365498"/>
            <a:ext cx="3859795" cy="228660"/>
          </a:xfrm>
        </p:spPr>
        <p:txBody>
          <a:bodyPr/>
          <a:lstStyle/>
          <a:p>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4188184006"/>
      </p:ext>
    </p:extLst>
  </p:cSld>
  <p:clrMapOvr>
    <a:masterClrMapping/>
  </p:clrMapOvr>
  <p:transition spd="med">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65970" y="927098"/>
            <a:ext cx="6343672" cy="709865"/>
          </a:xfrm>
        </p:spPr>
        <p:txBody>
          <a:bodyPr anchor="ctr"/>
          <a:lstStyle>
            <a:lvl1pPr>
              <a:defRPr sz="32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6/3/2021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887816878"/>
      </p:ext>
    </p:extLst>
  </p:cSld>
  <p:clrMapOvr>
    <a:masterClrMapping/>
  </p:clrMapOvr>
  <p:transition spd="med">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77534" y="2257588"/>
            <a:ext cx="3090672" cy="3020344"/>
          </a:xfrm>
        </p:spPr>
        <p:txBody>
          <a:bodyPr anchor="ct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5119261" y="2257588"/>
            <a:ext cx="3082516" cy="302034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6/3/2021</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760564725"/>
      </p:ext>
    </p:extLst>
  </p:cSld>
  <p:clrMapOvr>
    <a:masterClrMapping/>
  </p:clrMapOvr>
  <p:transition spd="med">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t>Click to edit Master title style</a:t>
            </a:r>
            <a:endParaRPr lang="en-US" dirty="0"/>
          </a:p>
        </p:txBody>
      </p:sp>
      <p:sp>
        <p:nvSpPr>
          <p:cNvPr id="3" name="Content Placeholder 2"/>
          <p:cNvSpPr>
            <a:spLocks noGrp="1"/>
          </p:cNvSpPr>
          <p:nvPr>
            <p:ph sz="half" idx="1"/>
          </p:nvPr>
        </p:nvSpPr>
        <p:spPr>
          <a:xfrm>
            <a:off x="866440" y="2489200"/>
            <a:ext cx="3636980" cy="35306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0581" y="2489203"/>
            <a:ext cx="3636980" cy="35306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6/3/2021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761369685"/>
      </p:ext>
    </p:extLst>
  </p:cSld>
  <p:clrMapOvr>
    <a:masterClrMapping/>
  </p:clrMapOvr>
  <p:transition spd="med">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69918" y="2489200"/>
            <a:ext cx="3633502" cy="759290"/>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66440" y="3248490"/>
            <a:ext cx="3636980" cy="277131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0581" y="2489200"/>
            <a:ext cx="3636979" cy="756635"/>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0581" y="3245835"/>
            <a:ext cx="3636980" cy="27739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6/3/2021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742131569"/>
      </p:ext>
    </p:extLst>
  </p:cSld>
  <p:clrMapOvr>
    <a:masterClrMapping/>
  </p:clrMapOvr>
  <p:transition spd="med">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6/3/2021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61432670"/>
      </p:ext>
    </p:extLst>
  </p:cSld>
  <p:clrMapOvr>
    <a:masterClrMapping/>
  </p:clrMapOvr>
  <p:transition spd="med">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Date Placeholder 1"/>
          <p:cNvSpPr>
            <a:spLocks noGrp="1"/>
          </p:cNvSpPr>
          <p:nvPr>
            <p:ph type="dt" sz="half" idx="10"/>
          </p:nvPr>
        </p:nvSpPr>
        <p:spPr/>
        <p:txBody>
          <a:bodyPr/>
          <a:lstStyle/>
          <a:p>
            <a:fld id="{1D8BD707-D9CF-40AE-B4C6-C98DA3205C09}" type="datetimeFigureOut">
              <a:rPr lang="en-US" smtClean="0"/>
              <a:pPr/>
              <a:t>6/3/2021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7678616" y="295730"/>
            <a:ext cx="791308" cy="767687"/>
          </a:xfrm>
          <a:prstGeom prst="rect">
            <a:avLst/>
          </a:prstGeom>
        </p:spPr>
        <p:txBody>
          <a:bodyPr/>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713019119"/>
      </p:ext>
    </p:extLst>
  </p:cSld>
  <p:clrMapOvr>
    <a:masterClrMapping/>
  </p:clrMapOvr>
  <p:transition spd="med">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2"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447800"/>
            <a:ext cx="2712590" cy="1495588"/>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568927" y="1447800"/>
            <a:ext cx="3632850"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866441" y="3086845"/>
            <a:ext cx="2712589" cy="2933701"/>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6/3/2021</a:t>
            </a:fld>
            <a:endParaRPr lang="en-US"/>
          </a:p>
        </p:txBody>
      </p:sp>
      <p:sp>
        <p:nvSpPr>
          <p:cNvPr id="6" name="Footer Placeholder 5"/>
          <p:cNvSpPr>
            <a:spLocks noGrp="1"/>
          </p:cNvSpPr>
          <p:nvPr>
            <p:ph type="ftr" sz="quarter" idx="11"/>
          </p:nvPr>
        </p:nvSpPr>
        <p:spPr/>
        <p:txBody>
          <a:bodyPr/>
          <a:lstStyle/>
          <a:p>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870449699"/>
      </p:ext>
    </p:extLst>
  </p:cSld>
  <p:clrMapOvr>
    <a:masterClrMapping/>
  </p:clrMapOvr>
  <p:transition spd="med">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4"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381390"/>
            <a:ext cx="2987089" cy="157480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0" y="3086100"/>
            <a:ext cx="2987089" cy="24511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6/3/2021</a:t>
            </a:fld>
            <a:endParaRPr lang="en-US"/>
          </a:p>
        </p:txBody>
      </p:sp>
      <p:sp>
        <p:nvSpPr>
          <p:cNvPr id="6" name="Footer Placeholder 5"/>
          <p:cNvSpPr>
            <a:spLocks noGrp="1"/>
          </p:cNvSpPr>
          <p:nvPr>
            <p:ph type="ftr" sz="quarter" idx="11"/>
          </p:nvPr>
        </p:nvSpPr>
        <p:spPr/>
        <p:txBody>
          <a:bodyPr/>
          <a:lstStyle/>
          <a:p>
            <a:endParaRPr lang="en-US"/>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82873990"/>
      </p:ext>
    </p:extLst>
  </p:cSld>
  <p:clrMapOvr>
    <a:masterClrMapping/>
  </p:clrMapOvr>
  <p:transition spd="med">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14" name="Rectangle 13"/>
            <p:cNvSpPr/>
            <p:nvPr/>
          </p:nvSpPr>
          <p:spPr>
            <a:xfrm>
              <a:off x="0" y="0"/>
              <a:ext cx="9118832"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5" name="Freeform 24"/>
            <p:cNvSpPr/>
            <p:nvPr/>
          </p:nvSpPr>
          <p:spPr bwMode="gray">
            <a:xfrm>
              <a:off x="485023" y="1856450"/>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Placeholder 1"/>
          <p:cNvSpPr>
            <a:spLocks noGrp="1"/>
          </p:cNvSpPr>
          <p:nvPr>
            <p:ph type="title"/>
          </p:nvPr>
        </p:nvSpPr>
        <p:spPr bwMode="gray">
          <a:xfrm>
            <a:off x="866440" y="927099"/>
            <a:ext cx="6345260" cy="709865"/>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64382" y="2489200"/>
            <a:ext cx="6345260" cy="353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74443" y="6365498"/>
            <a:ext cx="990599" cy="228659"/>
          </a:xfrm>
          <a:prstGeom prst="rect">
            <a:avLst/>
          </a:prstGeom>
        </p:spPr>
        <p:txBody>
          <a:bodyPr vert="horz" lIns="91440" tIns="45720" rIns="91440" bIns="45720" rtlCol="0" anchor="b"/>
          <a:lstStyle>
            <a:lvl1pPr algn="r">
              <a:defRPr sz="900" b="1" i="0">
                <a:solidFill>
                  <a:schemeClr val="accent1"/>
                </a:solidFill>
              </a:defRPr>
            </a:lvl1pPr>
          </a:lstStyle>
          <a:p>
            <a:fld id="{1D8BD707-D9CF-40AE-B4C6-C98DA3205C09}" type="datetimeFigureOut">
              <a:rPr lang="en-US" smtClean="0"/>
              <a:pPr/>
              <a:t>6/3/2021</a:t>
            </a:fld>
            <a:endParaRPr lang="en-US"/>
          </a:p>
        </p:txBody>
      </p:sp>
      <p:sp>
        <p:nvSpPr>
          <p:cNvPr id="5" name="Footer Placeholder 4"/>
          <p:cNvSpPr>
            <a:spLocks noGrp="1"/>
          </p:cNvSpPr>
          <p:nvPr>
            <p:ph type="ftr" sz="quarter" idx="3"/>
          </p:nvPr>
        </p:nvSpPr>
        <p:spPr>
          <a:xfrm>
            <a:off x="590843" y="6365497"/>
            <a:ext cx="3859795" cy="228660"/>
          </a:xfrm>
          <a:prstGeom prst="rect">
            <a:avLst/>
          </a:prstGeom>
        </p:spPr>
        <p:txBody>
          <a:bodyPr vert="horz" lIns="91440" tIns="45720" rIns="91440" bIns="45720" rtlCol="0" anchor="b"/>
          <a:lstStyle>
            <a:lvl1pPr algn="l">
              <a:defRPr sz="900" b="1" i="0">
                <a:solidFill>
                  <a:schemeClr val="accent1"/>
                </a:solidFill>
              </a:defRPr>
            </a:lvl1pPr>
          </a:lstStyle>
          <a:p>
            <a:endParaRPr lang="en-US"/>
          </a:p>
        </p:txBody>
      </p:sp>
      <p:sp>
        <p:nvSpPr>
          <p:cNvPr id="26" name="Rectangle 25"/>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8"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233883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ransition spd="med">
    <p:pull/>
  </p:transition>
  <p:txStyles>
    <p:titleStyle>
      <a:lvl1pPr algn="l" defTabSz="457200" rtl="0" eaLnBrk="1" latinLnBrk="0" hangingPunct="1">
        <a:spcBef>
          <a:spcPct val="0"/>
        </a:spcBef>
        <a:buNone/>
        <a:defRPr sz="3200" b="0" i="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a:t>Photoelectric effect</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ransition spd="med">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pl-PL" dirty="0"/>
              <a:t>hυ= W</a:t>
            </a:r>
            <a:r>
              <a:rPr lang="pl-PL" baseline="-25000" dirty="0"/>
              <a:t>0</a:t>
            </a:r>
            <a:r>
              <a:rPr lang="pl-PL" dirty="0"/>
              <a:t> + </a:t>
            </a:r>
            <a:r>
              <a:rPr lang="en-IN" dirty="0"/>
              <a:t>(</a:t>
            </a:r>
            <a:r>
              <a:rPr lang="pl-PL" dirty="0"/>
              <a:t>1</a:t>
            </a:r>
            <a:r>
              <a:rPr lang="en-IN" dirty="0"/>
              <a:t>/</a:t>
            </a:r>
            <a:r>
              <a:rPr lang="pl-PL" dirty="0"/>
              <a:t> 2</a:t>
            </a:r>
            <a:r>
              <a:rPr lang="en-IN" dirty="0"/>
              <a:t>)</a:t>
            </a:r>
            <a:r>
              <a:rPr lang="pl-PL" dirty="0"/>
              <a:t>𝑀𝑉</a:t>
            </a:r>
            <a:r>
              <a:rPr lang="pl-PL" baseline="30000" dirty="0"/>
              <a:t>2</a:t>
            </a:r>
            <a:endParaRPr lang="en-IN" baseline="30000" dirty="0"/>
          </a:p>
          <a:p>
            <a:r>
              <a:rPr lang="en-US" dirty="0"/>
              <a:t>W</a:t>
            </a:r>
            <a:r>
              <a:rPr lang="en-US" baseline="-25000" dirty="0"/>
              <a:t>0</a:t>
            </a:r>
            <a:r>
              <a:rPr lang="en-US" dirty="0"/>
              <a:t>= Photoelectric work function= hυ0</a:t>
            </a:r>
          </a:p>
          <a:p>
            <a:r>
              <a:rPr lang="en-US" dirty="0"/>
              <a:t>1. If </a:t>
            </a:r>
            <a:r>
              <a:rPr lang="el-GR" dirty="0"/>
              <a:t>υ &lt; υ</a:t>
            </a:r>
            <a:r>
              <a:rPr lang="el-GR" baseline="-25000" dirty="0"/>
              <a:t>0</a:t>
            </a:r>
            <a:r>
              <a:rPr lang="el-GR" dirty="0"/>
              <a:t> - </a:t>
            </a:r>
            <a:r>
              <a:rPr lang="en-US" dirty="0"/>
              <a:t>Kinetic energy is negative. i.e. No emission</a:t>
            </a:r>
          </a:p>
          <a:p>
            <a:r>
              <a:rPr lang="en-US" dirty="0"/>
              <a:t> 2. If </a:t>
            </a:r>
            <a:r>
              <a:rPr lang="el-GR" dirty="0"/>
              <a:t>υ = υ</a:t>
            </a:r>
            <a:r>
              <a:rPr lang="el-GR" baseline="-25000" dirty="0"/>
              <a:t>0</a:t>
            </a:r>
            <a:r>
              <a:rPr lang="el-GR" dirty="0"/>
              <a:t> - </a:t>
            </a:r>
            <a:r>
              <a:rPr lang="en-US" dirty="0"/>
              <a:t>Kinetic energy is zero. i.e. Emission just begins</a:t>
            </a:r>
          </a:p>
          <a:p>
            <a:r>
              <a:rPr lang="en-US" dirty="0"/>
              <a:t>3. If </a:t>
            </a:r>
            <a:r>
              <a:rPr lang="el-GR" dirty="0"/>
              <a:t>υ &gt; υ</a:t>
            </a:r>
            <a:r>
              <a:rPr lang="el-GR" baseline="-25000" dirty="0"/>
              <a:t>0</a:t>
            </a:r>
            <a:r>
              <a:rPr lang="el-GR" dirty="0"/>
              <a:t> - </a:t>
            </a:r>
            <a:r>
              <a:rPr lang="en-US" dirty="0"/>
              <a:t>Kinetic energy is positive. i.e. Emission takes place</a:t>
            </a:r>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43632E86-B231-48A8-BFDE-C6BFB78859CA}"/>
                  </a:ext>
                </a:extLst>
              </p14:cNvPr>
              <p14:cNvContentPartPr/>
              <p14:nvPr/>
            </p14:nvContentPartPr>
            <p14:xfrm>
              <a:off x="1415880" y="2901960"/>
              <a:ext cx="5677560" cy="3118320"/>
            </p14:xfrm>
          </p:contentPart>
        </mc:Choice>
        <mc:Fallback xmlns="">
          <p:pic>
            <p:nvPicPr>
              <p:cNvPr id="4" name="Ink 3">
                <a:extLst>
                  <a:ext uri="{FF2B5EF4-FFF2-40B4-BE49-F238E27FC236}">
                    <a16:creationId xmlns:a16="http://schemas.microsoft.com/office/drawing/2014/main" id="{43632E86-B231-48A8-BFDE-C6BFB78859CA}"/>
                  </a:ext>
                </a:extLst>
              </p:cNvPr>
              <p:cNvPicPr/>
              <p:nvPr/>
            </p:nvPicPr>
            <p:blipFill>
              <a:blip r:embed="rId3"/>
              <a:stretch>
                <a:fillRect/>
              </a:stretch>
            </p:blipFill>
            <p:spPr>
              <a:xfrm>
                <a:off x="1406520" y="2892600"/>
                <a:ext cx="5696280" cy="3137040"/>
              </a:xfrm>
              <a:prstGeom prst="rect">
                <a:avLst/>
              </a:prstGeom>
            </p:spPr>
          </p:pic>
        </mc:Fallback>
      </mc:AlternateContent>
      <p:sp>
        <p:nvSpPr>
          <p:cNvPr id="5" name="Title 1">
            <a:extLst>
              <a:ext uri="{FF2B5EF4-FFF2-40B4-BE49-F238E27FC236}">
                <a16:creationId xmlns:a16="http://schemas.microsoft.com/office/drawing/2014/main" id="{B2EFAF01-B19C-4760-97ED-B6D6D62F561F}"/>
              </a:ext>
            </a:extLst>
          </p:cNvPr>
          <p:cNvSpPr>
            <a:spLocks noGrp="1"/>
          </p:cNvSpPr>
          <p:nvPr>
            <p:ph type="title"/>
          </p:nvPr>
        </p:nvSpPr>
        <p:spPr>
          <a:xfrm>
            <a:off x="865188" y="927100"/>
            <a:ext cx="6345237" cy="709613"/>
          </a:xfrm>
        </p:spPr>
        <p:txBody>
          <a:bodyPr/>
          <a:lstStyle/>
          <a:p>
            <a:r>
              <a:rPr lang="en-US" dirty="0"/>
              <a:t>Einstein photoelectric equation</a:t>
            </a:r>
          </a:p>
        </p:txBody>
      </p:sp>
    </p:spTree>
  </p:cSld>
  <p:clrMapOvr>
    <a:masterClrMapping/>
  </p:clrMapOvr>
  <p:transition spd="med">
    <p:pull/>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Photon</a:t>
            </a:r>
          </a:p>
        </p:txBody>
      </p:sp>
      <p:sp>
        <p:nvSpPr>
          <p:cNvPr id="3" name="Content Placeholder 2"/>
          <p:cNvSpPr>
            <a:spLocks noGrp="1"/>
          </p:cNvSpPr>
          <p:nvPr>
            <p:ph idx="1"/>
          </p:nvPr>
        </p:nvSpPr>
        <p:spPr/>
        <p:txBody>
          <a:bodyPr>
            <a:normAutofit/>
          </a:bodyPr>
          <a:lstStyle/>
          <a:p>
            <a:pPr algn="l"/>
            <a:r>
              <a:rPr lang="en-US" sz="1800" b="0" i="0" u="none" strike="noStrike" baseline="0" dirty="0">
                <a:solidFill>
                  <a:srgbClr val="231F20"/>
                </a:solidFill>
                <a:latin typeface="+mj-lt"/>
              </a:rPr>
              <a:t>The energy of a photon associated with an electromagnetic wave of </a:t>
            </a:r>
            <a:r>
              <a:rPr lang="en-IN" sz="1800" b="0" i="0" u="none" strike="noStrike" baseline="0" dirty="0">
                <a:solidFill>
                  <a:srgbClr val="231F20"/>
                </a:solidFill>
                <a:latin typeface="+mj-lt"/>
              </a:rPr>
              <a:t>frequency </a:t>
            </a:r>
            <a:r>
              <a:rPr lang="en-IN" sz="1800" b="0" i="1" u="none" strike="noStrike" baseline="0" dirty="0">
                <a:solidFill>
                  <a:srgbClr val="231F20"/>
                </a:solidFill>
                <a:latin typeface="+mj-lt"/>
              </a:rPr>
              <a:t>f </a:t>
            </a:r>
            <a:r>
              <a:rPr lang="en-IN" sz="1800" b="0" i="0" u="none" strike="noStrike" baseline="0" dirty="0">
                <a:solidFill>
                  <a:srgbClr val="231F20"/>
                </a:solidFill>
                <a:latin typeface="+mj-lt"/>
              </a:rPr>
              <a:t>is ,    </a:t>
            </a:r>
            <a:r>
              <a:rPr lang="en-IN" sz="1800" b="0" i="1" u="none" strike="noStrike" baseline="0" dirty="0">
                <a:solidFill>
                  <a:srgbClr val="231F20"/>
                </a:solidFill>
                <a:latin typeface="+mj-lt"/>
              </a:rPr>
              <a:t>E </a:t>
            </a:r>
            <a:r>
              <a:rPr lang="en-IN" sz="1800" b="0" i="0" u="none" strike="noStrike" baseline="0" dirty="0">
                <a:solidFill>
                  <a:srgbClr val="231F20"/>
                </a:solidFill>
                <a:latin typeface="+mj-lt"/>
              </a:rPr>
              <a:t>= </a:t>
            </a:r>
            <a:r>
              <a:rPr lang="en-IN" sz="1800" b="0" i="1" u="none" strike="noStrike" baseline="0" dirty="0">
                <a:solidFill>
                  <a:srgbClr val="231F20"/>
                </a:solidFill>
                <a:latin typeface="+mj-lt"/>
              </a:rPr>
              <a:t>hf</a:t>
            </a:r>
          </a:p>
          <a:p>
            <a:pPr algn="l"/>
            <a:r>
              <a:rPr lang="en-IN" sz="1800" b="0" i="1" u="none" strike="noStrike" baseline="0" dirty="0">
                <a:solidFill>
                  <a:srgbClr val="231F20"/>
                </a:solidFill>
                <a:latin typeface="+mj-lt"/>
              </a:rPr>
              <a:t>E </a:t>
            </a:r>
            <a:r>
              <a:rPr lang="en-IN" sz="1800" b="0" i="0" u="none" strike="noStrike" baseline="0" dirty="0">
                <a:solidFill>
                  <a:srgbClr val="231F20"/>
                </a:solidFill>
                <a:latin typeface="+mj-lt"/>
              </a:rPr>
              <a:t>= </a:t>
            </a:r>
            <a:r>
              <a:rPr lang="en-IN" sz="1800" b="0" i="1" u="none" strike="noStrike" baseline="0" dirty="0" err="1">
                <a:solidFill>
                  <a:srgbClr val="231F20"/>
                </a:solidFill>
                <a:latin typeface="+mj-lt"/>
              </a:rPr>
              <a:t>hc</a:t>
            </a:r>
            <a:r>
              <a:rPr lang="en-IN" sz="1800" b="0" i="1" u="none" strike="noStrike" baseline="0" dirty="0">
                <a:solidFill>
                  <a:srgbClr val="231F20"/>
                </a:solidFill>
                <a:latin typeface="+mj-lt"/>
              </a:rPr>
              <a:t>/</a:t>
            </a:r>
            <a:r>
              <a:rPr lang="el-GR" sz="1800" b="0" i="1" u="none" strike="noStrike" baseline="0" dirty="0">
                <a:solidFill>
                  <a:srgbClr val="231F20"/>
                </a:solidFill>
                <a:latin typeface="+mj-lt"/>
              </a:rPr>
              <a:t>λ</a:t>
            </a:r>
            <a:endParaRPr lang="en-IN" sz="1800" b="0" i="1" u="none" strike="noStrike" baseline="0" dirty="0">
              <a:solidFill>
                <a:srgbClr val="231F20"/>
              </a:solidFill>
              <a:latin typeface="+mj-lt"/>
            </a:endParaRPr>
          </a:p>
          <a:p>
            <a:pPr algn="l"/>
            <a:r>
              <a:rPr lang="en-US" sz="1800" b="0" i="0" u="none" strike="noStrike" baseline="0" dirty="0">
                <a:solidFill>
                  <a:srgbClr val="231F20"/>
                </a:solidFill>
                <a:latin typeface="+mj-lt"/>
              </a:rPr>
              <a:t>photons travel at the speed of light, and so they must obey the relativistic </a:t>
            </a:r>
            <a:r>
              <a:rPr lang="en-IN" sz="1800" b="0" i="0" u="none" strike="noStrike" baseline="0" dirty="0">
                <a:solidFill>
                  <a:srgbClr val="231F20"/>
                </a:solidFill>
                <a:latin typeface="+mj-lt"/>
              </a:rPr>
              <a:t>relationship </a:t>
            </a:r>
            <a:r>
              <a:rPr lang="en-IN" sz="1800" b="0" i="1" u="none" strike="noStrike" baseline="0" dirty="0">
                <a:solidFill>
                  <a:srgbClr val="231F20"/>
                </a:solidFill>
                <a:latin typeface="+mj-lt"/>
              </a:rPr>
              <a:t>p </a:t>
            </a:r>
            <a:r>
              <a:rPr lang="en-IN" sz="1800" b="0" i="0" u="none" strike="noStrike" baseline="0" dirty="0">
                <a:solidFill>
                  <a:srgbClr val="231F20"/>
                </a:solidFill>
                <a:latin typeface="+mj-lt"/>
              </a:rPr>
              <a:t>= </a:t>
            </a:r>
            <a:r>
              <a:rPr lang="en-IN" sz="1800" b="0" i="1" u="none" strike="noStrike" baseline="0" dirty="0">
                <a:solidFill>
                  <a:srgbClr val="231F20"/>
                </a:solidFill>
                <a:latin typeface="+mj-lt"/>
              </a:rPr>
              <a:t>E/c</a:t>
            </a:r>
            <a:r>
              <a:rPr lang="en-IN" sz="1800" b="0" i="0" u="none" strike="noStrike" baseline="0" dirty="0">
                <a:solidFill>
                  <a:srgbClr val="231F20"/>
                </a:solidFill>
                <a:latin typeface="+mj-lt"/>
              </a:rPr>
              <a:t>.</a:t>
            </a:r>
          </a:p>
          <a:p>
            <a:pPr algn="l"/>
            <a:r>
              <a:rPr lang="en-IN" sz="1800" b="0" i="1" u="none" strike="noStrike" baseline="0" dirty="0">
                <a:solidFill>
                  <a:srgbClr val="231F20"/>
                </a:solidFill>
                <a:latin typeface="+mj-lt"/>
              </a:rPr>
              <a:t>p </a:t>
            </a:r>
            <a:r>
              <a:rPr lang="en-IN" sz="1800" b="0" i="0" u="none" strike="noStrike" baseline="0" dirty="0">
                <a:solidFill>
                  <a:srgbClr val="231F20"/>
                </a:solidFill>
                <a:latin typeface="+mj-lt"/>
              </a:rPr>
              <a:t>= </a:t>
            </a:r>
            <a:r>
              <a:rPr lang="en-IN" sz="1800" b="0" i="1" u="none" strike="noStrike" baseline="0" dirty="0">
                <a:solidFill>
                  <a:srgbClr val="231F20"/>
                </a:solidFill>
                <a:latin typeface="+mj-lt"/>
              </a:rPr>
              <a:t>h/</a:t>
            </a:r>
            <a:r>
              <a:rPr lang="el-GR" sz="1800" b="0" i="1" u="none" strike="noStrike" baseline="0" dirty="0">
                <a:solidFill>
                  <a:srgbClr val="231F20"/>
                </a:solidFill>
                <a:latin typeface="+mj-lt"/>
              </a:rPr>
              <a:t>λ</a:t>
            </a:r>
            <a:endParaRPr lang="en-IN" sz="1800" b="0" i="1" u="none" strike="noStrike" baseline="0" dirty="0">
              <a:solidFill>
                <a:srgbClr val="231F20"/>
              </a:solidFill>
              <a:latin typeface="+mj-lt"/>
            </a:endParaRPr>
          </a:p>
          <a:p>
            <a:pPr algn="l"/>
            <a:r>
              <a:rPr lang="en-US" sz="1800" b="0" i="0" u="none" strike="noStrike" baseline="0" dirty="0">
                <a:solidFill>
                  <a:srgbClr val="231F20"/>
                </a:solidFill>
                <a:latin typeface="+mj-lt"/>
              </a:rPr>
              <a:t>Because a photon travels at the speed of light, it must have </a:t>
            </a:r>
            <a:r>
              <a:rPr lang="en-US" sz="1800" b="0" i="0" u="none" strike="noStrike" baseline="0" dirty="0">
                <a:solidFill>
                  <a:srgbClr val="231F20"/>
                </a:solidFill>
                <a:highlight>
                  <a:srgbClr val="FFFF00"/>
                </a:highlight>
                <a:latin typeface="+mj-lt"/>
              </a:rPr>
              <a:t>zero mass</a:t>
            </a:r>
            <a:r>
              <a:rPr lang="en-US" sz="1800" b="0" i="0" u="none" strike="noStrike" baseline="0" dirty="0">
                <a:solidFill>
                  <a:srgbClr val="231F20"/>
                </a:solidFill>
                <a:latin typeface="+mj-lt"/>
              </a:rPr>
              <a:t>. Otherwise its </a:t>
            </a:r>
            <a:r>
              <a:rPr lang="en-US" sz="1800" b="0" i="0" u="none" strike="noStrike" baseline="0" dirty="0">
                <a:solidFill>
                  <a:srgbClr val="231F20"/>
                </a:solidFill>
                <a:highlight>
                  <a:srgbClr val="FFFF00"/>
                </a:highlight>
                <a:latin typeface="+mj-lt"/>
              </a:rPr>
              <a:t>energy</a:t>
            </a:r>
            <a:r>
              <a:rPr lang="en-US" sz="1800" b="0" i="0" u="none" strike="noStrike" baseline="0" dirty="0">
                <a:solidFill>
                  <a:srgbClr val="231F20"/>
                </a:solidFill>
                <a:latin typeface="+mj-lt"/>
              </a:rPr>
              <a:t> and </a:t>
            </a:r>
            <a:r>
              <a:rPr lang="en-US" sz="1800" b="0" i="0" u="none" strike="noStrike" baseline="0" dirty="0">
                <a:solidFill>
                  <a:srgbClr val="231F20"/>
                </a:solidFill>
                <a:highlight>
                  <a:srgbClr val="FFFF00"/>
                </a:highlight>
                <a:latin typeface="+mj-lt"/>
              </a:rPr>
              <a:t>momentum</a:t>
            </a:r>
            <a:r>
              <a:rPr lang="en-US" sz="1800" b="0" i="0" u="none" strike="noStrike" baseline="0" dirty="0">
                <a:solidFill>
                  <a:srgbClr val="231F20"/>
                </a:solidFill>
                <a:latin typeface="+mj-lt"/>
              </a:rPr>
              <a:t> would be </a:t>
            </a:r>
            <a:r>
              <a:rPr lang="en-US" sz="1800" b="0" i="0" u="none" strike="noStrike" baseline="0" dirty="0">
                <a:solidFill>
                  <a:srgbClr val="231F20"/>
                </a:solidFill>
                <a:highlight>
                  <a:srgbClr val="FFFF00"/>
                </a:highlight>
                <a:latin typeface="+mj-lt"/>
              </a:rPr>
              <a:t>infinite</a:t>
            </a:r>
            <a:r>
              <a:rPr lang="en-US" sz="1800" b="0" i="0" u="none" strike="noStrike" baseline="0" dirty="0">
                <a:solidFill>
                  <a:srgbClr val="231F20"/>
                </a:solidFill>
                <a:latin typeface="+mj-lt"/>
              </a:rPr>
              <a:t>. Similarly, a photon’s rest energy </a:t>
            </a:r>
            <a:r>
              <a:rPr lang="en-IN" sz="1800" b="0" i="1" u="none" strike="noStrike" baseline="0" dirty="0">
                <a:solidFill>
                  <a:srgbClr val="231F20"/>
                </a:solidFill>
                <a:latin typeface="+mj-lt"/>
              </a:rPr>
              <a:t>E</a:t>
            </a:r>
            <a:r>
              <a:rPr lang="en-IN" sz="1800" b="0" i="0" u="none" strike="noStrike" baseline="-25000" dirty="0">
                <a:solidFill>
                  <a:srgbClr val="231F20"/>
                </a:solidFill>
                <a:latin typeface="+mj-lt"/>
              </a:rPr>
              <a:t>0</a:t>
            </a:r>
            <a:r>
              <a:rPr lang="en-IN" sz="1800" b="0" i="0" u="none" strike="noStrike" baseline="0" dirty="0">
                <a:solidFill>
                  <a:srgbClr val="231F20"/>
                </a:solidFill>
                <a:latin typeface="+mj-lt"/>
              </a:rPr>
              <a:t> </a:t>
            </a:r>
            <a:r>
              <a:rPr lang="en-US" sz="1800" b="0" i="0" u="none" strike="noStrike" baseline="0" dirty="0">
                <a:solidFill>
                  <a:srgbClr val="231F20"/>
                </a:solidFill>
                <a:latin typeface="+mj-lt"/>
              </a:rPr>
              <a:t>= </a:t>
            </a:r>
            <a:r>
              <a:rPr lang="en-US" sz="1800" b="0" i="1" u="none" strike="noStrike" baseline="0" dirty="0">
                <a:solidFill>
                  <a:srgbClr val="231F20"/>
                </a:solidFill>
                <a:latin typeface="+mj-lt"/>
              </a:rPr>
              <a:t>mc</a:t>
            </a:r>
            <a:r>
              <a:rPr lang="en-US" sz="1800" b="0" i="0" u="none" strike="noStrike" baseline="30000" dirty="0">
                <a:solidFill>
                  <a:srgbClr val="231F20"/>
                </a:solidFill>
                <a:latin typeface="+mj-lt"/>
              </a:rPr>
              <a:t>2</a:t>
            </a:r>
            <a:r>
              <a:rPr lang="en-US" sz="1800" b="0" i="0" u="none" strike="noStrike" baseline="0" dirty="0">
                <a:solidFill>
                  <a:srgbClr val="231F20"/>
                </a:solidFill>
                <a:latin typeface="+mj-lt"/>
              </a:rPr>
              <a:t> must also be zero.</a:t>
            </a:r>
            <a:endParaRPr lang="en-US" dirty="0">
              <a:latin typeface="+mj-lt"/>
            </a:endParaRPr>
          </a:p>
        </p:txBody>
      </p:sp>
    </p:spTree>
  </p:cSld>
  <p:clrMapOvr>
    <a:masterClrMapping/>
  </p:clrMapOvr>
  <p:transition spd="med">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Photoelectric effect</a:t>
            </a:r>
            <a:endParaRPr lang="en-US" dirty="0"/>
          </a:p>
        </p:txBody>
      </p:sp>
      <p:sp>
        <p:nvSpPr>
          <p:cNvPr id="3" name="Content Placeholder 2"/>
          <p:cNvSpPr>
            <a:spLocks noGrp="1"/>
          </p:cNvSpPr>
          <p:nvPr>
            <p:ph idx="1"/>
          </p:nvPr>
        </p:nvSpPr>
        <p:spPr/>
        <p:txBody>
          <a:bodyPr/>
          <a:lstStyle/>
          <a:p>
            <a:pPr>
              <a:buNone/>
            </a:pPr>
            <a:r>
              <a:rPr lang="en-US" dirty="0">
                <a:solidFill>
                  <a:srgbClr val="FF0000"/>
                </a:solidFill>
                <a:latin typeface="+mj-lt"/>
              </a:rPr>
              <a:t>Definition</a:t>
            </a:r>
            <a:r>
              <a:rPr lang="en-US" dirty="0">
                <a:latin typeface="+mj-lt"/>
              </a:rPr>
              <a:t> : the phenomenon of emission of electrons by the metals when they are exposed to light of </a:t>
            </a:r>
            <a:r>
              <a:rPr lang="en-US" u="sng" dirty="0">
                <a:highlight>
                  <a:srgbClr val="FFFF00"/>
                </a:highlight>
                <a:latin typeface="+mj-lt"/>
              </a:rPr>
              <a:t>suitable frequency </a:t>
            </a:r>
            <a:r>
              <a:rPr lang="en-US" dirty="0">
                <a:latin typeface="+mj-lt"/>
              </a:rPr>
              <a:t>is called as the </a:t>
            </a:r>
            <a:r>
              <a:rPr lang="en-US" dirty="0">
                <a:solidFill>
                  <a:srgbClr val="FF0000"/>
                </a:solidFill>
                <a:latin typeface="+mj-lt"/>
              </a:rPr>
              <a:t>photo electric effect </a:t>
            </a:r>
            <a:r>
              <a:rPr lang="en-US" dirty="0">
                <a:latin typeface="+mj-lt"/>
              </a:rPr>
              <a:t>and emitted electrons are called as </a:t>
            </a:r>
            <a:r>
              <a:rPr lang="en-US" dirty="0">
                <a:solidFill>
                  <a:srgbClr val="FF0000"/>
                </a:solidFill>
                <a:latin typeface="+mj-lt"/>
              </a:rPr>
              <a:t>photoelectrons</a:t>
            </a:r>
            <a:r>
              <a:rPr lang="en-US" dirty="0">
                <a:latin typeface="+mj-lt"/>
              </a:rPr>
              <a:t>.</a:t>
            </a:r>
          </a:p>
          <a:p>
            <a:pPr algn="l"/>
            <a:r>
              <a:rPr lang="en-US" sz="1800" b="0" i="1" u="none" strike="noStrike" baseline="0" dirty="0">
                <a:solidFill>
                  <a:srgbClr val="231F20"/>
                </a:solidFill>
                <a:latin typeface="+mj-lt"/>
              </a:rPr>
              <a:t>photoelectric effect, </a:t>
            </a:r>
            <a:r>
              <a:rPr lang="en-US" sz="1800" b="0" i="0" u="none" strike="noStrike" baseline="0" dirty="0">
                <a:solidFill>
                  <a:srgbClr val="231F20"/>
                </a:solidFill>
                <a:latin typeface="+mj-lt"/>
              </a:rPr>
              <a:t>was discovered by Heinrich Hertz in 1887 in the process of his research into electromagnetic radiation</a:t>
            </a:r>
            <a:r>
              <a:rPr lang="en-US" sz="1800" b="0" i="0" u="none" strike="noStrike" baseline="0" dirty="0">
                <a:solidFill>
                  <a:srgbClr val="231F20"/>
                </a:solidFill>
                <a:latin typeface="TimesNewRomanPS"/>
              </a:rPr>
              <a:t>.</a:t>
            </a:r>
            <a:endParaRPr lang="en-US" dirty="0"/>
          </a:p>
        </p:txBody>
      </p:sp>
    </p:spTree>
  </p:cSld>
  <p:clrMapOvr>
    <a:masterClrMapping/>
  </p:clrMapOvr>
  <p:transition spd="med">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Photoelectric effect</a:t>
            </a:r>
            <a:endParaRPr lang="en-US" dirty="0"/>
          </a:p>
        </p:txBody>
      </p:sp>
      <p:pic>
        <p:nvPicPr>
          <p:cNvPr id="1026" name="Picture 2"/>
          <p:cNvPicPr>
            <a:picLocks noGrp="1" noChangeAspect="1" noChangeArrowheads="1"/>
          </p:cNvPicPr>
          <p:nvPr>
            <p:ph idx="1"/>
          </p:nvPr>
        </p:nvPicPr>
        <p:blipFill>
          <a:blip r:embed="rId2"/>
          <a:srcRect/>
          <a:stretch>
            <a:fillRect/>
          </a:stretch>
        </p:blipFill>
        <p:spPr bwMode="auto">
          <a:xfrm>
            <a:off x="1088412" y="2362200"/>
            <a:ext cx="6967176" cy="4038600"/>
          </a:xfrm>
          <a:prstGeom prst="rect">
            <a:avLst/>
          </a:prstGeom>
          <a:noFill/>
          <a:ln w="9525">
            <a:noFill/>
            <a:miter lim="800000"/>
            <a:headEnd/>
            <a:tailEnd/>
          </a:ln>
          <a:effectLst/>
        </p:spPr>
      </p:pic>
    </p:spTree>
  </p:cSld>
  <p:clrMapOvr>
    <a:masterClrMapping/>
  </p:clrMapOvr>
  <p:transition spd="med">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 Construction: 1)the Hertz experimental set up used for studying the photoelectric effect is shown in above fig. </a:t>
            </a:r>
          </a:p>
          <a:p>
            <a:pPr>
              <a:buNone/>
            </a:pPr>
            <a:r>
              <a:rPr lang="en-US" dirty="0"/>
              <a:t> 2) the set up consist of an evacuated glass tube that has a photosensitive metal plate C and another metal plate A as shown. </a:t>
            </a:r>
          </a:p>
          <a:p>
            <a:pPr>
              <a:buNone/>
            </a:pPr>
            <a:r>
              <a:rPr lang="en-US" dirty="0"/>
              <a:t> A monochromatic light source emerging from the source S of sufficiently short wavelength enters the glass window W and fall on photosensitive plate C, is called emitter.</a:t>
            </a:r>
          </a:p>
        </p:txBody>
      </p:sp>
    </p:spTree>
  </p:cSld>
  <p:clrMapOvr>
    <a:masterClrMapping/>
  </p:clrMapOvr>
  <p:transition spd="med">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 Working: when a beam of light fall on photosensitive metal plate c which is called emitter. </a:t>
            </a:r>
          </a:p>
          <a:p>
            <a:r>
              <a:rPr lang="en-US" dirty="0"/>
              <a:t> The plate c emits photoelectrons due to photoelectric effect. The photo electrons emitted by plate c will be attracted towards the positive plate A. these electron flows in the eternal circuit to cause an electric current in the circuit.</a:t>
            </a:r>
          </a:p>
          <a:p>
            <a:r>
              <a:rPr lang="en-US" dirty="0"/>
              <a:t>Such a current is known as the </a:t>
            </a:r>
            <a:r>
              <a:rPr lang="en-US" u="sng" dirty="0">
                <a:solidFill>
                  <a:srgbClr val="FF0000"/>
                </a:solidFill>
              </a:rPr>
              <a:t>photoelectric current</a:t>
            </a:r>
            <a:r>
              <a:rPr lang="en-US" dirty="0"/>
              <a:t> and measured by the microammeter connected in the circuit</a:t>
            </a:r>
          </a:p>
        </p:txBody>
      </p:sp>
    </p:spTree>
  </p:cSld>
  <p:clrMapOvr>
    <a:masterClrMapping/>
  </p:clrMapOvr>
  <p:transition spd="med">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52F18-D3EE-4AC4-9974-68BE5144388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8D824EE-49A0-445E-A9C5-CA48E6913195}"/>
              </a:ext>
            </a:extLst>
          </p:cNvPr>
          <p:cNvSpPr>
            <a:spLocks noGrp="1"/>
          </p:cNvSpPr>
          <p:nvPr>
            <p:ph idx="1"/>
          </p:nvPr>
        </p:nvSpPr>
        <p:spPr>
          <a:xfrm>
            <a:off x="864382" y="2489200"/>
            <a:ext cx="7746218" cy="3530600"/>
          </a:xfrm>
        </p:spPr>
        <p:txBody>
          <a:bodyPr>
            <a:normAutofit fontScale="92500" lnSpcReduction="10000"/>
          </a:bodyPr>
          <a:lstStyle/>
          <a:p>
            <a:pPr algn="l"/>
            <a:r>
              <a:rPr lang="en-US" sz="1800" b="0" i="0" u="none" strike="noStrike" baseline="0" dirty="0">
                <a:solidFill>
                  <a:srgbClr val="231F20"/>
                </a:solidFill>
                <a:highlight>
                  <a:srgbClr val="FFFF00"/>
                </a:highlight>
                <a:latin typeface="+mj-lt"/>
              </a:rPr>
              <a:t>As the magnitude of the potential difference is increased, at some point even the most energetic electrons do not have enough kinetic energy to reach the collector</a:t>
            </a:r>
            <a:r>
              <a:rPr lang="en-US" sz="1800" b="0" i="0" u="none" strike="noStrike" baseline="0" dirty="0">
                <a:solidFill>
                  <a:srgbClr val="231F20"/>
                </a:solidFill>
                <a:latin typeface="+mj-lt"/>
              </a:rPr>
              <a:t>.</a:t>
            </a:r>
          </a:p>
          <a:p>
            <a:pPr algn="l"/>
            <a:r>
              <a:rPr lang="en-US" sz="1800" b="0" i="0" u="none" strike="noStrike" baseline="0" dirty="0">
                <a:solidFill>
                  <a:srgbClr val="231F20"/>
                </a:solidFill>
                <a:latin typeface="+mj-lt"/>
              </a:rPr>
              <a:t>This potential, called the </a:t>
            </a:r>
            <a:r>
              <a:rPr lang="en-US" sz="1800" b="0" i="1" u="none" strike="noStrike" baseline="0" dirty="0">
                <a:solidFill>
                  <a:srgbClr val="231F20"/>
                </a:solidFill>
                <a:highlight>
                  <a:srgbClr val="FFFF00"/>
                </a:highlight>
                <a:latin typeface="+mj-lt"/>
              </a:rPr>
              <a:t>stopping potential V</a:t>
            </a:r>
            <a:r>
              <a:rPr lang="en-US" sz="1800" b="0" i="0" u="none" strike="noStrike" baseline="0" dirty="0">
                <a:solidFill>
                  <a:srgbClr val="231F20"/>
                </a:solidFill>
                <a:highlight>
                  <a:srgbClr val="FFFF00"/>
                </a:highlight>
                <a:latin typeface="+mj-lt"/>
              </a:rPr>
              <a:t>s, </a:t>
            </a:r>
            <a:r>
              <a:rPr lang="en-US" sz="1800" b="0" i="0" u="none" strike="noStrike" baseline="0" dirty="0">
                <a:solidFill>
                  <a:srgbClr val="231F20"/>
                </a:solidFill>
                <a:latin typeface="+mj-lt"/>
              </a:rPr>
              <a:t>is determined by increasing the magnitude of the voltage until the ammeter current drops to zero. </a:t>
            </a:r>
          </a:p>
          <a:p>
            <a:pPr algn="l"/>
            <a:r>
              <a:rPr lang="en-US" sz="1800" b="0" i="0" u="none" strike="noStrike" baseline="0" dirty="0">
                <a:solidFill>
                  <a:srgbClr val="231F20"/>
                </a:solidFill>
                <a:latin typeface="+mj-lt"/>
              </a:rPr>
              <a:t>At this point the maximum kinetic energy </a:t>
            </a:r>
            <a:r>
              <a:rPr lang="en-US" sz="1800" b="0" i="1" u="none" strike="noStrike" baseline="0" dirty="0" err="1">
                <a:solidFill>
                  <a:srgbClr val="231F20"/>
                </a:solidFill>
                <a:latin typeface="+mj-lt"/>
              </a:rPr>
              <a:t>K</a:t>
            </a:r>
            <a:r>
              <a:rPr lang="en-US" sz="1800" b="0" i="0" u="none" strike="noStrike" baseline="0" dirty="0" err="1">
                <a:solidFill>
                  <a:srgbClr val="231F20"/>
                </a:solidFill>
                <a:latin typeface="+mj-lt"/>
              </a:rPr>
              <a:t>max</a:t>
            </a:r>
            <a:r>
              <a:rPr lang="en-US" sz="1800" b="0" i="0" u="none" strike="noStrike" baseline="0" dirty="0">
                <a:solidFill>
                  <a:srgbClr val="231F20"/>
                </a:solidFill>
                <a:latin typeface="+mj-lt"/>
              </a:rPr>
              <a:t> of the electrons as they leave the emitter is just equal to the kinetic energy </a:t>
            </a:r>
            <a:r>
              <a:rPr lang="en-US" sz="1800" b="0" i="1" u="none" strike="noStrike" baseline="0" dirty="0">
                <a:solidFill>
                  <a:srgbClr val="231F20"/>
                </a:solidFill>
                <a:latin typeface="+mj-lt"/>
              </a:rPr>
              <a:t>eV</a:t>
            </a:r>
            <a:r>
              <a:rPr lang="en-US" sz="1800" b="0" i="0" u="none" strike="noStrike" baseline="0" dirty="0">
                <a:solidFill>
                  <a:srgbClr val="231F20"/>
                </a:solidFill>
                <a:latin typeface="+mj-lt"/>
              </a:rPr>
              <a:t>s lost by the electrons in “climbing” the hill</a:t>
            </a:r>
          </a:p>
          <a:p>
            <a:pPr algn="l"/>
            <a:r>
              <a:rPr lang="en-IN" sz="1800" b="0" i="1" u="none" strike="noStrike" baseline="0" dirty="0" err="1">
                <a:solidFill>
                  <a:srgbClr val="231F20"/>
                </a:solidFill>
                <a:latin typeface="+mj-lt"/>
              </a:rPr>
              <a:t>K</a:t>
            </a:r>
            <a:r>
              <a:rPr lang="en-IN" sz="1800" b="0" i="0" u="none" strike="noStrike" baseline="0" dirty="0" err="1">
                <a:solidFill>
                  <a:srgbClr val="231F20"/>
                </a:solidFill>
                <a:latin typeface="+mj-lt"/>
              </a:rPr>
              <a:t>max</a:t>
            </a:r>
            <a:r>
              <a:rPr lang="en-IN" sz="1800" b="0" i="0" u="none" strike="noStrike" baseline="0" dirty="0">
                <a:solidFill>
                  <a:srgbClr val="231F20"/>
                </a:solidFill>
                <a:latin typeface="+mj-lt"/>
              </a:rPr>
              <a:t>  = </a:t>
            </a:r>
            <a:r>
              <a:rPr lang="en-IN" sz="1800" b="0" i="1" u="none" strike="noStrike" baseline="0" dirty="0">
                <a:solidFill>
                  <a:srgbClr val="231F20"/>
                </a:solidFill>
                <a:latin typeface="+mj-lt"/>
              </a:rPr>
              <a:t>eV</a:t>
            </a:r>
            <a:r>
              <a:rPr lang="en-IN" sz="1800" b="0" i="0" u="none" strike="noStrike" baseline="-25000" dirty="0">
                <a:solidFill>
                  <a:srgbClr val="231F20"/>
                </a:solidFill>
                <a:latin typeface="+mj-lt"/>
              </a:rPr>
              <a:t>s</a:t>
            </a:r>
          </a:p>
          <a:p>
            <a:pPr algn="l"/>
            <a:r>
              <a:rPr lang="en-US" sz="1800" b="0" i="0" u="none" strike="noStrike" baseline="0" dirty="0">
                <a:solidFill>
                  <a:srgbClr val="231F20"/>
                </a:solidFill>
                <a:latin typeface="+mj-lt"/>
              </a:rPr>
              <a:t>The </a:t>
            </a:r>
            <a:r>
              <a:rPr lang="en-US" sz="1800" b="0" i="0" u="none" strike="noStrike" baseline="0" dirty="0">
                <a:solidFill>
                  <a:srgbClr val="231F20"/>
                </a:solidFill>
                <a:highlight>
                  <a:srgbClr val="FFFF00"/>
                </a:highlight>
                <a:latin typeface="+mj-lt"/>
              </a:rPr>
              <a:t>minimum </a:t>
            </a:r>
            <a:r>
              <a:rPr lang="en-US" sz="1800" b="0" i="0" u="none" strike="noStrike" baseline="0" dirty="0">
                <a:solidFill>
                  <a:srgbClr val="231F20"/>
                </a:solidFill>
                <a:latin typeface="+mj-lt"/>
              </a:rPr>
              <a:t>quantity of energy needed to remove an electron is called the </a:t>
            </a:r>
            <a:r>
              <a:rPr lang="en-US" sz="1800" b="0" i="1" u="none" strike="noStrike" baseline="0" dirty="0">
                <a:solidFill>
                  <a:srgbClr val="231F20"/>
                </a:solidFill>
                <a:highlight>
                  <a:srgbClr val="FFFF00"/>
                </a:highlight>
                <a:latin typeface="+mj-lt"/>
              </a:rPr>
              <a:t>work function</a:t>
            </a:r>
            <a:r>
              <a:rPr lang="en-US" sz="1800" b="0" u="none" strike="noStrike" baseline="0" dirty="0">
                <a:solidFill>
                  <a:srgbClr val="231F20"/>
                </a:solidFill>
                <a:highlight>
                  <a:srgbClr val="FFFF00"/>
                </a:highlight>
                <a:latin typeface="+mj-lt"/>
              </a:rPr>
              <a:t> </a:t>
            </a:r>
            <a:r>
              <a:rPr lang="el-GR" sz="1800" b="0" u="none" strike="noStrike" baseline="0" dirty="0">
                <a:solidFill>
                  <a:srgbClr val="231F20"/>
                </a:solidFill>
                <a:highlight>
                  <a:srgbClr val="FFFF00"/>
                </a:highlight>
                <a:latin typeface="+mj-lt"/>
              </a:rPr>
              <a:t>φ</a:t>
            </a:r>
            <a:r>
              <a:rPr lang="en-US" sz="1800" b="0" u="none" strike="noStrike" baseline="0" dirty="0">
                <a:solidFill>
                  <a:srgbClr val="231F20"/>
                </a:solidFill>
                <a:highlight>
                  <a:srgbClr val="FFFF00"/>
                </a:highlight>
                <a:latin typeface="+mj-lt"/>
              </a:rPr>
              <a:t> </a:t>
            </a:r>
            <a:r>
              <a:rPr lang="en-US" sz="1800" b="0" i="0" u="none" strike="noStrike" baseline="0" dirty="0">
                <a:solidFill>
                  <a:srgbClr val="231F20"/>
                </a:solidFill>
                <a:latin typeface="+mj-lt"/>
              </a:rPr>
              <a:t>of the material</a:t>
            </a:r>
            <a:endParaRPr lang="en-IN" dirty="0">
              <a:latin typeface="+mj-lt"/>
            </a:endParaRPr>
          </a:p>
        </p:txBody>
      </p:sp>
    </p:spTree>
    <p:extLst>
      <p:ext uri="{BB962C8B-B14F-4D97-AF65-F5344CB8AC3E}">
        <p14:creationId xmlns:p14="http://schemas.microsoft.com/office/powerpoint/2010/main" val="1099904152"/>
      </p:ext>
    </p:extLst>
  </p:cSld>
  <p:clrMapOvr>
    <a:masterClrMapping/>
  </p:clrMapOvr>
  <p:transition spd="med">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DDE75-8F04-44AC-B99F-338669C95E9B}"/>
              </a:ext>
            </a:extLst>
          </p:cNvPr>
          <p:cNvSpPr>
            <a:spLocks noGrp="1"/>
          </p:cNvSpPr>
          <p:nvPr>
            <p:ph type="title"/>
          </p:nvPr>
        </p:nvSpPr>
        <p:spPr>
          <a:xfrm>
            <a:off x="865970" y="927098"/>
            <a:ext cx="6343672" cy="977902"/>
          </a:xfrm>
        </p:spPr>
        <p:txBody>
          <a:bodyPr/>
          <a:lstStyle/>
          <a:p>
            <a:r>
              <a:rPr lang="en-IN" dirty="0"/>
              <a:t>Classical theory of photoelectric effect</a:t>
            </a:r>
          </a:p>
        </p:txBody>
      </p:sp>
      <p:sp>
        <p:nvSpPr>
          <p:cNvPr id="3" name="Content Placeholder 2">
            <a:extLst>
              <a:ext uri="{FF2B5EF4-FFF2-40B4-BE49-F238E27FC236}">
                <a16:creationId xmlns:a16="http://schemas.microsoft.com/office/drawing/2014/main" id="{4E9E8E3C-1F18-42DE-A770-3C95DDB6F929}"/>
              </a:ext>
            </a:extLst>
          </p:cNvPr>
          <p:cNvSpPr>
            <a:spLocks noGrp="1"/>
          </p:cNvSpPr>
          <p:nvPr>
            <p:ph idx="1"/>
          </p:nvPr>
        </p:nvSpPr>
        <p:spPr/>
        <p:txBody>
          <a:bodyPr/>
          <a:lstStyle/>
          <a:p>
            <a:pPr algn="l"/>
            <a:r>
              <a:rPr lang="en-US" sz="1800" b="0" i="1" u="none" strike="noStrike" baseline="0" dirty="0">
                <a:solidFill>
                  <a:srgbClr val="231F20"/>
                </a:solidFill>
                <a:latin typeface="+mj-lt"/>
              </a:rPr>
              <a:t>The maximum kinetic energy of the electrons should be proportional to the </a:t>
            </a:r>
            <a:r>
              <a:rPr lang="en-IN" sz="1800" b="0" i="1" u="none" strike="noStrike" baseline="0" dirty="0">
                <a:solidFill>
                  <a:srgbClr val="231F20"/>
                </a:solidFill>
                <a:highlight>
                  <a:srgbClr val="FFFF00"/>
                </a:highlight>
                <a:latin typeface="+mj-lt"/>
              </a:rPr>
              <a:t>intensity</a:t>
            </a:r>
            <a:r>
              <a:rPr lang="en-IN" sz="1800" b="0" i="1" u="none" strike="noStrike" baseline="0" dirty="0">
                <a:solidFill>
                  <a:srgbClr val="231F20"/>
                </a:solidFill>
                <a:latin typeface="+mj-lt"/>
              </a:rPr>
              <a:t> of the radiation</a:t>
            </a:r>
          </a:p>
          <a:p>
            <a:pPr algn="l"/>
            <a:r>
              <a:rPr lang="en-US" sz="1800" b="0" i="1" u="none" strike="noStrike" baseline="0" dirty="0">
                <a:solidFill>
                  <a:srgbClr val="231F20"/>
                </a:solidFill>
                <a:latin typeface="+mj-lt"/>
              </a:rPr>
              <a:t>The photoelectric effect should occur for light of threshold frequency </a:t>
            </a:r>
            <a:endParaRPr lang="en-US" i="1" dirty="0">
              <a:solidFill>
                <a:srgbClr val="231F20"/>
              </a:solidFill>
              <a:latin typeface="+mj-lt"/>
            </a:endParaRPr>
          </a:p>
          <a:p>
            <a:pPr algn="l"/>
            <a:r>
              <a:rPr lang="en-US" sz="1800" b="0" i="1" u="none" strike="noStrike" baseline="0" dirty="0">
                <a:solidFill>
                  <a:srgbClr val="231F20"/>
                </a:solidFill>
                <a:latin typeface="+mj-lt"/>
              </a:rPr>
              <a:t>The first electrons should be emitted in a time interval of the order of seconds after the radiation begins to strike the surface</a:t>
            </a:r>
            <a:endParaRPr lang="en-IN" dirty="0">
              <a:latin typeface="+mj-lt"/>
            </a:endParaRPr>
          </a:p>
        </p:txBody>
      </p:sp>
    </p:spTree>
    <p:extLst>
      <p:ext uri="{BB962C8B-B14F-4D97-AF65-F5344CB8AC3E}">
        <p14:creationId xmlns:p14="http://schemas.microsoft.com/office/powerpoint/2010/main" val="2737224830"/>
      </p:ext>
    </p:extLst>
  </p:cSld>
  <p:clrMapOvr>
    <a:masterClrMapping/>
  </p:clrMapOvr>
  <p:transition spd="med">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B04A7-A910-43B4-B68E-87215CC8862E}"/>
              </a:ext>
            </a:extLst>
          </p:cNvPr>
          <p:cNvSpPr>
            <a:spLocks noGrp="1"/>
          </p:cNvSpPr>
          <p:nvPr>
            <p:ph type="title"/>
          </p:nvPr>
        </p:nvSpPr>
        <p:spPr/>
        <p:txBody>
          <a:bodyPr/>
          <a:lstStyle/>
          <a:p>
            <a:r>
              <a:rPr lang="en-IN" dirty="0"/>
              <a:t>Experimental characteristics</a:t>
            </a:r>
          </a:p>
        </p:txBody>
      </p:sp>
      <p:sp>
        <p:nvSpPr>
          <p:cNvPr id="3" name="Content Placeholder 2">
            <a:extLst>
              <a:ext uri="{FF2B5EF4-FFF2-40B4-BE49-F238E27FC236}">
                <a16:creationId xmlns:a16="http://schemas.microsoft.com/office/drawing/2014/main" id="{68A9BFCE-F2CE-4E24-9BF4-B611C2A12B56}"/>
              </a:ext>
            </a:extLst>
          </p:cNvPr>
          <p:cNvSpPr>
            <a:spLocks noGrp="1"/>
          </p:cNvSpPr>
          <p:nvPr>
            <p:ph idx="1"/>
          </p:nvPr>
        </p:nvSpPr>
        <p:spPr>
          <a:xfrm>
            <a:off x="864382" y="2133600"/>
            <a:ext cx="7746218" cy="4495800"/>
          </a:xfrm>
        </p:spPr>
        <p:txBody>
          <a:bodyPr>
            <a:normAutofit lnSpcReduction="10000"/>
          </a:bodyPr>
          <a:lstStyle/>
          <a:p>
            <a:pPr algn="l"/>
            <a:r>
              <a:rPr lang="en-US" sz="1800" b="0" i="1" u="none" strike="noStrike" baseline="0" dirty="0">
                <a:solidFill>
                  <a:srgbClr val="231F20"/>
                </a:solidFill>
                <a:latin typeface="+mj-lt"/>
              </a:rPr>
              <a:t>For a fixed value of the wavelength or frequency of the light source, the maximum kinetic energy of the emitted photoelectrons (determined from the stopping potential) is totally independent of the intensity of the light source</a:t>
            </a:r>
          </a:p>
          <a:p>
            <a:pPr algn="l"/>
            <a:r>
              <a:rPr lang="en-US" sz="1800" b="0" i="1" u="none" strike="noStrike" baseline="0" dirty="0">
                <a:solidFill>
                  <a:srgbClr val="231F20"/>
                </a:solidFill>
                <a:latin typeface="+mj-lt"/>
              </a:rPr>
              <a:t>The photoelectric effect does not occur at all if the frequency of the light source is below a certain value</a:t>
            </a:r>
            <a:r>
              <a:rPr lang="en-US" sz="1800" b="0" i="0" u="none" strike="noStrike" baseline="0" dirty="0">
                <a:solidFill>
                  <a:srgbClr val="231F20"/>
                </a:solidFill>
                <a:latin typeface="+mj-lt"/>
              </a:rPr>
              <a:t>. This value, which is characteristic of the kind of metal surface used in the experiment, is called the </a:t>
            </a:r>
            <a:r>
              <a:rPr lang="en-US" sz="1800" b="0" i="1" u="none" strike="noStrike" baseline="0" dirty="0">
                <a:solidFill>
                  <a:srgbClr val="231F20"/>
                </a:solidFill>
                <a:latin typeface="+mj-lt"/>
              </a:rPr>
              <a:t>cutoff frequency f</a:t>
            </a:r>
            <a:r>
              <a:rPr lang="en-US" sz="1800" b="0" i="0" u="none" strike="noStrike" baseline="0" dirty="0">
                <a:solidFill>
                  <a:srgbClr val="231F20"/>
                </a:solidFill>
                <a:latin typeface="+mj-lt"/>
              </a:rPr>
              <a:t>c.</a:t>
            </a:r>
          </a:p>
          <a:p>
            <a:pPr algn="l"/>
            <a:r>
              <a:rPr lang="en-US" sz="1800" b="0" i="0" u="none" strike="noStrike" baseline="0" dirty="0">
                <a:solidFill>
                  <a:srgbClr val="231F20"/>
                </a:solidFill>
                <a:latin typeface="+mj-lt"/>
              </a:rPr>
              <a:t>Above </a:t>
            </a:r>
            <a:r>
              <a:rPr lang="en-US" sz="1800" b="0" i="1" u="none" strike="noStrike" baseline="0" dirty="0">
                <a:solidFill>
                  <a:srgbClr val="231F20"/>
                </a:solidFill>
                <a:latin typeface="+mj-lt"/>
              </a:rPr>
              <a:t>f</a:t>
            </a:r>
            <a:r>
              <a:rPr lang="en-US" sz="1800" b="0" i="0" u="none" strike="noStrike" baseline="0" dirty="0">
                <a:solidFill>
                  <a:srgbClr val="231F20"/>
                </a:solidFill>
                <a:latin typeface="+mj-lt"/>
              </a:rPr>
              <a:t>c, any light source, no matter how weak, will cause the emission of photoelectrons</a:t>
            </a:r>
          </a:p>
          <a:p>
            <a:pPr algn="l"/>
            <a:r>
              <a:rPr lang="en-US" sz="1800" b="0" i="0" u="none" strike="noStrike" baseline="0" dirty="0">
                <a:solidFill>
                  <a:srgbClr val="231F20"/>
                </a:solidFill>
                <a:latin typeface="+mj-lt"/>
              </a:rPr>
              <a:t>below </a:t>
            </a:r>
            <a:r>
              <a:rPr lang="en-US" sz="1800" b="0" i="1" u="none" strike="noStrike" baseline="0" dirty="0">
                <a:solidFill>
                  <a:srgbClr val="231F20"/>
                </a:solidFill>
                <a:latin typeface="+mj-lt"/>
              </a:rPr>
              <a:t>f</a:t>
            </a:r>
            <a:r>
              <a:rPr lang="en-US" sz="1800" b="0" i="0" u="none" strike="noStrike" baseline="0" dirty="0">
                <a:solidFill>
                  <a:srgbClr val="231F20"/>
                </a:solidFill>
                <a:latin typeface="+mj-lt"/>
              </a:rPr>
              <a:t>c, no light source, no matter how strong, will cause the emission of photoelectrons. This experimental result also disagrees with the predictions of the wave theory.</a:t>
            </a:r>
          </a:p>
          <a:p>
            <a:pPr algn="l"/>
            <a:r>
              <a:rPr lang="en-US" sz="1800" b="0" i="1" u="none" strike="noStrike" baseline="0" dirty="0">
                <a:solidFill>
                  <a:srgbClr val="231F20"/>
                </a:solidFill>
                <a:latin typeface="+mj-lt"/>
              </a:rPr>
              <a:t>The first photoelectrons are emitted virtually instantaneously (within 10</a:t>
            </a:r>
            <a:r>
              <a:rPr lang="en-US" sz="1800" b="0" i="0" u="none" strike="noStrike" baseline="0" dirty="0">
                <a:solidFill>
                  <a:srgbClr val="231F20"/>
                </a:solidFill>
                <a:latin typeface="+mj-lt"/>
              </a:rPr>
              <a:t>−</a:t>
            </a:r>
            <a:r>
              <a:rPr lang="en-US" sz="1800" b="0" i="1" u="none" strike="noStrike" baseline="0" dirty="0">
                <a:solidFill>
                  <a:srgbClr val="231F20"/>
                </a:solidFill>
                <a:latin typeface="+mj-lt"/>
              </a:rPr>
              <a:t>9s) after the light source is turned on</a:t>
            </a:r>
            <a:endParaRPr lang="en-IN" dirty="0">
              <a:latin typeface="+mj-lt"/>
            </a:endParaRPr>
          </a:p>
        </p:txBody>
      </p:sp>
    </p:spTree>
    <p:extLst>
      <p:ext uri="{BB962C8B-B14F-4D97-AF65-F5344CB8AC3E}">
        <p14:creationId xmlns:p14="http://schemas.microsoft.com/office/powerpoint/2010/main" val="1893395224"/>
      </p:ext>
    </p:extLst>
  </p:cSld>
  <p:clrMapOvr>
    <a:masterClrMapping/>
  </p:clrMapOvr>
  <p:transition spd="med">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5970" y="927098"/>
            <a:ext cx="7592230" cy="825502"/>
          </a:xfrm>
        </p:spPr>
        <p:txBody>
          <a:bodyPr/>
          <a:lstStyle/>
          <a:p>
            <a:r>
              <a:rPr lang="en-US" dirty="0"/>
              <a:t>Quantum theory of Photo electric effect</a:t>
            </a:r>
            <a:br>
              <a:rPr lang="en-US" dirty="0"/>
            </a:br>
            <a:r>
              <a:rPr lang="en-US" dirty="0"/>
              <a:t>Einstein photoelectric equation</a:t>
            </a:r>
          </a:p>
        </p:txBody>
      </p:sp>
      <p:sp>
        <p:nvSpPr>
          <p:cNvPr id="3" name="Content Placeholder 2"/>
          <p:cNvSpPr>
            <a:spLocks noGrp="1"/>
          </p:cNvSpPr>
          <p:nvPr>
            <p:ph idx="1"/>
          </p:nvPr>
        </p:nvSpPr>
        <p:spPr/>
        <p:txBody>
          <a:bodyPr>
            <a:normAutofit lnSpcReduction="10000"/>
          </a:bodyPr>
          <a:lstStyle/>
          <a:p>
            <a:r>
              <a:rPr lang="en-US" dirty="0">
                <a:solidFill>
                  <a:srgbClr val="FF0000"/>
                </a:solidFill>
              </a:rPr>
              <a:t>Einstein’s photoelectric function- According to quantum theory, radiation(light) is considered as shower of particles called </a:t>
            </a:r>
            <a:r>
              <a:rPr lang="en-US" u="sng" dirty="0">
                <a:solidFill>
                  <a:srgbClr val="FF0000"/>
                </a:solidFill>
              </a:rPr>
              <a:t>photons  (</a:t>
            </a:r>
            <a:r>
              <a:rPr lang="en-US" dirty="0">
                <a:solidFill>
                  <a:srgbClr val="FF0000"/>
                </a:solidFill>
              </a:rPr>
              <a:t>h</a:t>
            </a:r>
            <a:r>
              <a:rPr lang="el-GR" dirty="0">
                <a:solidFill>
                  <a:srgbClr val="FF0000"/>
                </a:solidFill>
              </a:rPr>
              <a:t> υ </a:t>
            </a:r>
            <a:r>
              <a:rPr lang="en-US" u="sng" dirty="0">
                <a:solidFill>
                  <a:srgbClr val="FF0000"/>
                </a:solidFill>
              </a:rPr>
              <a:t>)</a:t>
            </a:r>
          </a:p>
          <a:p>
            <a:r>
              <a:rPr lang="en-US" dirty="0">
                <a:solidFill>
                  <a:srgbClr val="FF0000"/>
                </a:solidFill>
              </a:rPr>
              <a:t>When a photon strikes on a metal , its complete energy is transferred to electron</a:t>
            </a:r>
          </a:p>
          <a:p>
            <a:r>
              <a:rPr lang="en-US" dirty="0">
                <a:solidFill>
                  <a:srgbClr val="FF0000"/>
                </a:solidFill>
              </a:rPr>
              <a:t>Energy is used to detach the electron (work function) and remaining energy will be K.E </a:t>
            </a:r>
          </a:p>
          <a:p>
            <a:r>
              <a:rPr lang="en-US" dirty="0"/>
              <a:t> Energy of photon absorbed by the atom (</a:t>
            </a:r>
            <a:r>
              <a:rPr lang="en-US" dirty="0">
                <a:solidFill>
                  <a:srgbClr val="FF0000"/>
                </a:solidFill>
              </a:rPr>
              <a:t>h</a:t>
            </a:r>
            <a:r>
              <a:rPr lang="el-GR" dirty="0">
                <a:solidFill>
                  <a:srgbClr val="FF0000"/>
                </a:solidFill>
              </a:rPr>
              <a:t> υ </a:t>
            </a:r>
            <a:r>
              <a:rPr lang="en-US" dirty="0"/>
              <a:t>) is </a:t>
            </a:r>
          </a:p>
          <a:p>
            <a:pPr>
              <a:buNone/>
            </a:pPr>
            <a:r>
              <a:rPr lang="en-US" dirty="0"/>
              <a:t>           1. Used to detach the electron (W0) and  K.E. is given to electron</a:t>
            </a:r>
          </a:p>
          <a:p>
            <a:pPr>
              <a:buNone/>
            </a:pPr>
            <a:r>
              <a:rPr lang="en-US" dirty="0">
                <a:solidFill>
                  <a:srgbClr val="FF0000"/>
                </a:solidFill>
              </a:rPr>
              <a:t>h</a:t>
            </a:r>
            <a:r>
              <a:rPr lang="el-GR" dirty="0">
                <a:solidFill>
                  <a:srgbClr val="FF0000"/>
                </a:solidFill>
              </a:rPr>
              <a:t> υ = </a:t>
            </a:r>
            <a:r>
              <a:rPr lang="en-US" dirty="0">
                <a:solidFill>
                  <a:srgbClr val="FF0000"/>
                </a:solidFill>
              </a:rPr>
              <a:t>W</a:t>
            </a:r>
            <a:r>
              <a:rPr lang="en-US" baseline="-25000" dirty="0">
                <a:solidFill>
                  <a:srgbClr val="FF0000"/>
                </a:solidFill>
              </a:rPr>
              <a:t>0</a:t>
            </a:r>
            <a:r>
              <a:rPr lang="en-US" dirty="0">
                <a:solidFill>
                  <a:srgbClr val="FF0000"/>
                </a:solidFill>
              </a:rPr>
              <a:t> + K.E.</a:t>
            </a:r>
          </a:p>
        </p:txBody>
      </p:sp>
    </p:spTree>
  </p:cSld>
  <p:clrMapOvr>
    <a:masterClrMapping/>
  </p:clrMapOvr>
  <p:transition spd="med">
    <p:pull/>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413</TotalTime>
  <Words>819</Words>
  <Application>Microsoft Office PowerPoint</Application>
  <PresentationFormat>On-screen Show (4:3)</PresentationFormat>
  <Paragraphs>45</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Century Gothic</vt:lpstr>
      <vt:lpstr>TimesNewRomanPS</vt:lpstr>
      <vt:lpstr>Wingdings 3</vt:lpstr>
      <vt:lpstr>Ion Boardroom</vt:lpstr>
      <vt:lpstr>Photoelectric effect</vt:lpstr>
      <vt:lpstr>Photoelectric effect</vt:lpstr>
      <vt:lpstr>Photoelectric effect</vt:lpstr>
      <vt:lpstr>PowerPoint Presentation</vt:lpstr>
      <vt:lpstr>PowerPoint Presentation</vt:lpstr>
      <vt:lpstr>PowerPoint Presentation</vt:lpstr>
      <vt:lpstr>Classical theory of photoelectric effect</vt:lpstr>
      <vt:lpstr>Experimental characteristics</vt:lpstr>
      <vt:lpstr>Quantum theory of Photo electric effect Einstein photoelectric equation</vt:lpstr>
      <vt:lpstr>Einstein photoelectric equation</vt:lpstr>
      <vt:lpstr>Photon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Greatel Manu</cp:lastModifiedBy>
  <cp:revision>21</cp:revision>
  <dcterms:created xsi:type="dcterms:W3CDTF">2006-08-16T00:00:00Z</dcterms:created>
  <dcterms:modified xsi:type="dcterms:W3CDTF">2021-06-03T06:40:53Z</dcterms:modified>
</cp:coreProperties>
</file>